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Alice"/>
      <p:regular r:id="rId17"/>
    </p:embeddedFont>
    <p:embeddedFont>
      <p:font typeface="Alice"/>
      <p:regular r:id="rId18"/>
    </p:embeddedFont>
    <p:embeddedFont>
      <p:font typeface="Lora"/>
      <p:regular r:id="rId19"/>
    </p:embeddedFont>
    <p:embeddedFont>
      <p:font typeface="Lora"/>
      <p:regular r:id="rId20"/>
    </p:embeddedFont>
    <p:embeddedFont>
      <p:font typeface="Lora"/>
      <p:regular r:id="rId21"/>
    </p:embeddedFont>
    <p:embeddedFont>
      <p:font typeface="Lora"/>
      <p:regular r:id="rId2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1F2DE"/>
          </a:solidFill>
          <a:ln/>
        </p:spPr>
      </p:sp>
      <p:sp>
        <p:nvSpPr>
          <p:cNvPr id="3" name="Shape 1"/>
          <p:cNvSpPr/>
          <p:nvPr/>
        </p:nvSpPr>
        <p:spPr>
          <a:xfrm>
            <a:off x="0" y="0"/>
            <a:ext cx="14630400" cy="8229600"/>
          </a:xfrm>
          <a:prstGeom prst="rect">
            <a:avLst/>
          </a:prstGeom>
          <a:solidFill>
            <a:srgbClr val="FCF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974294"/>
            <a:ext cx="7556421" cy="2126337"/>
          </a:xfrm>
          <a:prstGeom prst="rect">
            <a:avLst/>
          </a:prstGeom>
          <a:noFill/>
          <a:ln/>
        </p:spPr>
        <p:txBody>
          <a:bodyPr wrap="squar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TZ-LLM: Protecting On-Device Large Language Models with Arm TrustZone</a:t>
            </a:r>
            <a:endParaRPr lang="en-US" sz="4450" dirty="0"/>
          </a:p>
        </p:txBody>
      </p:sp>
      <p:sp>
        <p:nvSpPr>
          <p:cNvPr id="4" name="Text 1"/>
          <p:cNvSpPr/>
          <p:nvPr/>
        </p:nvSpPr>
        <p:spPr>
          <a:xfrm>
            <a:off x="6280190" y="4440793"/>
            <a:ext cx="7556421"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Xunjie Wang*, Jiacheng Shi*, Zihan Zhao, Yang Yu, Zhichao Hua, Jinyu Gu</a:t>
            </a:r>
            <a:endParaRPr lang="en-US" sz="1750" dirty="0"/>
          </a:p>
          <a:p>
            <a:pPr algn="l" indent="0" marL="0">
              <a:lnSpc>
                <a:spcPts val="2850"/>
              </a:lnSpc>
              <a:buNone/>
            </a:pPr>
            <a:r>
              <a:rPr lang="en-US" sz="1750" dirty="0">
                <a:solidFill>
                  <a:srgbClr val="2C2821"/>
                </a:solidFill>
                <a:latin typeface="Lora" pitchFamily="34" charset="0"/>
                <a:ea typeface="Lora" pitchFamily="34" charset="-122"/>
                <a:cs typeface="Lora" pitchFamily="34" charset="-120"/>
              </a:rPr>
              <a:t>Institute of Parallel and Distributed Systems, School of Computer Science</a:t>
            </a:r>
            <a:endParaRPr lang="en-US" sz="1750" dirty="0"/>
          </a:p>
          <a:p>
            <a:pPr algn="l" indent="0" marL="0">
              <a:lnSpc>
                <a:spcPts val="2850"/>
              </a:lnSpc>
              <a:buNone/>
            </a:pPr>
            <a:r>
              <a:rPr lang="en-US" sz="1750" dirty="0">
                <a:solidFill>
                  <a:srgbClr val="2C2821"/>
                </a:solidFill>
                <a:latin typeface="Lora" pitchFamily="34" charset="0"/>
                <a:ea typeface="Lora" pitchFamily="34" charset="-122"/>
                <a:cs typeface="Lora" pitchFamily="34" charset="-120"/>
              </a:rPr>
              <a:t>Shanghai Jiao Tong University</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59368" y="654844"/>
            <a:ext cx="7825264" cy="1177528"/>
          </a:xfrm>
          <a:prstGeom prst="rect">
            <a:avLst/>
          </a:prstGeom>
          <a:noFill/>
          <a:ln/>
        </p:spPr>
        <p:txBody>
          <a:bodyPr wrap="square" lIns="0" tIns="0" rIns="0" bIns="0" rtlCol="0" anchor="t"/>
          <a:lstStyle/>
          <a:p>
            <a:pPr algn="l" indent="0" marL="0">
              <a:lnSpc>
                <a:spcPts val="4600"/>
              </a:lnSpc>
              <a:buNone/>
            </a:pPr>
            <a:r>
              <a:rPr lang="en-US" sz="3700" dirty="0">
                <a:solidFill>
                  <a:srgbClr val="233E32"/>
                </a:solidFill>
                <a:latin typeface="Alice" pitchFamily="34" charset="0"/>
                <a:ea typeface="Alice" pitchFamily="34" charset="-122"/>
                <a:cs typeface="Alice" pitchFamily="34" charset="-120"/>
              </a:rPr>
              <a:t>Conclusion: Practical TEE-Based LLM Protection</a:t>
            </a:r>
            <a:endParaRPr lang="en-US" sz="3700" dirty="0"/>
          </a:p>
        </p:txBody>
      </p:sp>
      <p:sp>
        <p:nvSpPr>
          <p:cNvPr id="4" name="Text 1"/>
          <p:cNvSpPr/>
          <p:nvPr/>
        </p:nvSpPr>
        <p:spPr>
          <a:xfrm>
            <a:off x="659368" y="2303264"/>
            <a:ext cx="2825948" cy="353258"/>
          </a:xfrm>
          <a:prstGeom prst="rect">
            <a:avLst/>
          </a:prstGeom>
          <a:noFill/>
          <a:ln/>
        </p:spPr>
        <p:txBody>
          <a:bodyPr wrap="none" lIns="0" tIns="0" rIns="0" bIns="0" rtlCol="0" anchor="t"/>
          <a:lstStyle/>
          <a:p>
            <a:pPr algn="l" indent="0" marL="0">
              <a:lnSpc>
                <a:spcPts val="2750"/>
              </a:lnSpc>
              <a:buNone/>
            </a:pPr>
            <a:r>
              <a:rPr lang="en-US" sz="2200" dirty="0">
                <a:solidFill>
                  <a:srgbClr val="233E32"/>
                </a:solidFill>
                <a:latin typeface="Alice" pitchFamily="34" charset="0"/>
                <a:ea typeface="Alice" pitchFamily="34" charset="-122"/>
                <a:cs typeface="Alice" pitchFamily="34" charset="-120"/>
              </a:rPr>
              <a:t>Key Contributions</a:t>
            </a:r>
            <a:endParaRPr lang="en-US" sz="2200" dirty="0"/>
          </a:p>
        </p:txBody>
      </p:sp>
      <p:sp>
        <p:nvSpPr>
          <p:cNvPr id="5" name="Text 2"/>
          <p:cNvSpPr/>
          <p:nvPr/>
        </p:nvSpPr>
        <p:spPr>
          <a:xfrm>
            <a:off x="659368" y="2844879"/>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First system to efficiently protect on-device LLMs using Arm TrustZone</a:t>
            </a:r>
            <a:endParaRPr lang="en-US" sz="1450" dirty="0"/>
          </a:p>
        </p:txBody>
      </p:sp>
      <p:sp>
        <p:nvSpPr>
          <p:cNvPr id="6" name="Text 3"/>
          <p:cNvSpPr/>
          <p:nvPr/>
        </p:nvSpPr>
        <p:spPr>
          <a:xfrm>
            <a:off x="659368" y="3513415"/>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Pipelined restoration mechanism for elastic secure memory scaling</a:t>
            </a:r>
            <a:endParaRPr lang="en-US" sz="1450" dirty="0"/>
          </a:p>
        </p:txBody>
      </p:sp>
      <p:sp>
        <p:nvSpPr>
          <p:cNvPr id="7" name="Text 4"/>
          <p:cNvSpPr/>
          <p:nvPr/>
        </p:nvSpPr>
        <p:spPr>
          <a:xfrm>
            <a:off x="659368" y="4181951"/>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Co-driver design for efficient TEE-REE NPU time-sharing</a:t>
            </a:r>
            <a:endParaRPr lang="en-US" sz="1450" dirty="0"/>
          </a:p>
        </p:txBody>
      </p:sp>
      <p:sp>
        <p:nvSpPr>
          <p:cNvPr id="8" name="Text 5"/>
          <p:cNvSpPr/>
          <p:nvPr/>
        </p:nvSpPr>
        <p:spPr>
          <a:xfrm>
            <a:off x="659368" y="4850487"/>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Practical implementation on OpenHarmony with llama.cpp</a:t>
            </a:r>
            <a:endParaRPr lang="en-US" sz="1450" dirty="0"/>
          </a:p>
        </p:txBody>
      </p:sp>
      <p:sp>
        <p:nvSpPr>
          <p:cNvPr id="9" name="Text 6"/>
          <p:cNvSpPr/>
          <p:nvPr/>
        </p:nvSpPr>
        <p:spPr>
          <a:xfrm>
            <a:off x="4809411" y="2303264"/>
            <a:ext cx="2825948" cy="353258"/>
          </a:xfrm>
          <a:prstGeom prst="rect">
            <a:avLst/>
          </a:prstGeom>
          <a:noFill/>
          <a:ln/>
        </p:spPr>
        <p:txBody>
          <a:bodyPr wrap="none" lIns="0" tIns="0" rIns="0" bIns="0" rtlCol="0" anchor="t"/>
          <a:lstStyle/>
          <a:p>
            <a:pPr algn="l" indent="0" marL="0">
              <a:lnSpc>
                <a:spcPts val="2750"/>
              </a:lnSpc>
              <a:buNone/>
            </a:pPr>
            <a:r>
              <a:rPr lang="en-US" sz="2200" dirty="0">
                <a:solidFill>
                  <a:srgbClr val="233E32"/>
                </a:solidFill>
                <a:latin typeface="Alice" pitchFamily="34" charset="0"/>
                <a:ea typeface="Alice" pitchFamily="34" charset="-122"/>
                <a:cs typeface="Alice" pitchFamily="34" charset="-120"/>
              </a:rPr>
              <a:t>Real-World Impact</a:t>
            </a:r>
            <a:endParaRPr lang="en-US" sz="2200" dirty="0"/>
          </a:p>
        </p:txBody>
      </p:sp>
      <p:sp>
        <p:nvSpPr>
          <p:cNvPr id="10" name="Text 7"/>
          <p:cNvSpPr/>
          <p:nvPr/>
        </p:nvSpPr>
        <p:spPr>
          <a:xfrm>
            <a:off x="4809411" y="2844879"/>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Evaluated on Orange Pi with Rockchip RK3588</a:t>
            </a:r>
            <a:endParaRPr lang="en-US" sz="1450" dirty="0"/>
          </a:p>
        </p:txBody>
      </p:sp>
      <p:sp>
        <p:nvSpPr>
          <p:cNvPr id="11" name="Text 8"/>
          <p:cNvSpPr/>
          <p:nvPr/>
        </p:nvSpPr>
        <p:spPr>
          <a:xfrm>
            <a:off x="4809411" y="3513415"/>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Tested with production models: TinyLlama, Qwen2.5, Phi-3, Llama-3</a:t>
            </a:r>
            <a:endParaRPr lang="en-US" sz="1450" dirty="0"/>
          </a:p>
        </p:txBody>
      </p:sp>
      <p:sp>
        <p:nvSpPr>
          <p:cNvPr id="12" name="Text 9"/>
          <p:cNvSpPr/>
          <p:nvPr/>
        </p:nvSpPr>
        <p:spPr>
          <a:xfrm>
            <a:off x="4809411" y="4181951"/>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Minimal TCB extension (~100 LoC privileged code)</a:t>
            </a:r>
            <a:endParaRPr lang="en-US" sz="1450" dirty="0"/>
          </a:p>
        </p:txBody>
      </p:sp>
      <p:sp>
        <p:nvSpPr>
          <p:cNvPr id="13" name="Text 10"/>
          <p:cNvSpPr/>
          <p:nvPr/>
        </p:nvSpPr>
        <p:spPr>
          <a:xfrm>
            <a:off x="4809411" y="4850487"/>
            <a:ext cx="3682841" cy="602694"/>
          </a:xfrm>
          <a:prstGeom prst="rect">
            <a:avLst/>
          </a:prstGeom>
          <a:noFill/>
          <a:ln/>
        </p:spPr>
        <p:txBody>
          <a:bodyPr wrap="square" lIns="0" tIns="0" rIns="0" bIns="0" rtlCol="0" anchor="t"/>
          <a:lstStyle/>
          <a:p>
            <a:pPr algn="l" marL="342900" indent="-342900">
              <a:lnSpc>
                <a:spcPts val="2350"/>
              </a:lnSpc>
              <a:buSzPct val="100000"/>
              <a:buChar char="•"/>
            </a:pPr>
            <a:r>
              <a:rPr lang="en-US" sz="1450" dirty="0">
                <a:solidFill>
                  <a:srgbClr val="2C2821"/>
                </a:solidFill>
                <a:latin typeface="Lora" pitchFamily="34" charset="0"/>
                <a:ea typeface="Lora" pitchFamily="34" charset="-122"/>
                <a:cs typeface="Lora" pitchFamily="34" charset="-120"/>
              </a:rPr>
              <a:t>Balances security, performance, and memory efficiency</a:t>
            </a:r>
            <a:endParaRPr lang="en-US" sz="1450" dirty="0"/>
          </a:p>
        </p:txBody>
      </p:sp>
      <p:sp>
        <p:nvSpPr>
          <p:cNvPr id="14" name="Shape 11"/>
          <p:cNvSpPr/>
          <p:nvPr/>
        </p:nvSpPr>
        <p:spPr>
          <a:xfrm>
            <a:off x="659368" y="5825083"/>
            <a:ext cx="7825264" cy="31075"/>
          </a:xfrm>
          <a:prstGeom prst="rect">
            <a:avLst/>
          </a:prstGeom>
          <a:solidFill>
            <a:srgbClr val="2C2821">
              <a:alpha val="50000"/>
            </a:srgbClr>
          </a:solidFill>
          <a:ln/>
        </p:spPr>
      </p:sp>
      <p:sp>
        <p:nvSpPr>
          <p:cNvPr id="15" name="Text 12"/>
          <p:cNvSpPr/>
          <p:nvPr/>
        </p:nvSpPr>
        <p:spPr>
          <a:xfrm>
            <a:off x="659368" y="6068020"/>
            <a:ext cx="7825264" cy="1506736"/>
          </a:xfrm>
          <a:prstGeom prst="rect">
            <a:avLst/>
          </a:prstGeom>
          <a:noFill/>
          <a:ln/>
        </p:spPr>
        <p:txBody>
          <a:bodyPr wrap="square" lIns="0" tIns="0" rIns="0" bIns="0" rtlCol="0" anchor="t"/>
          <a:lstStyle/>
          <a:p>
            <a:pPr algn="l" indent="0" marL="0">
              <a:lnSpc>
                <a:spcPts val="2350"/>
              </a:lnSpc>
              <a:buNone/>
            </a:pPr>
            <a:r>
              <a:rPr lang="en-US" sz="1450" b="1" dirty="0">
                <a:solidFill>
                  <a:srgbClr val="2C2821"/>
                </a:solidFill>
                <a:latin typeface="Lora" pitchFamily="34" charset="0"/>
                <a:ea typeface="Lora" pitchFamily="34" charset="-122"/>
                <a:cs typeface="Lora" pitchFamily="34" charset="-120"/>
              </a:rPr>
              <a:t>TZ-LLM demonstrates that strong security guarantees for on-device LLMs are achievable with acceptable performance trade-offs.</a:t>
            </a:r>
            <a:pPr algn="l" indent="0" marL="0">
              <a:lnSpc>
                <a:spcPts val="2350"/>
              </a:lnSpc>
              <a:buNone/>
            </a:pPr>
            <a:r>
              <a:rPr lang="en-US" sz="1450" dirty="0">
                <a:solidFill>
                  <a:srgbClr val="2C2821"/>
                </a:solidFill>
                <a:latin typeface="Lora" pitchFamily="34" charset="0"/>
                <a:ea typeface="Lora" pitchFamily="34" charset="-122"/>
                <a:cs typeface="Lora" pitchFamily="34" charset="-120"/>
              </a:rPr>
              <a:t> By addressing the fundamental challenges of secure memory scaling and accelerator access, the system opens new possibilities for deploying proprietary models on mobile devices while protecting intellectual property.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775936"/>
            <a:ext cx="10191988"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The Challenge: Security vs. Performance</a:t>
            </a:r>
            <a:endParaRPr lang="en-US" sz="4450" dirty="0"/>
          </a:p>
        </p:txBody>
      </p:sp>
      <p:sp>
        <p:nvSpPr>
          <p:cNvPr id="3" name="Text 1"/>
          <p:cNvSpPr/>
          <p:nvPr/>
        </p:nvSpPr>
        <p:spPr>
          <a:xfrm>
            <a:off x="793790" y="3051691"/>
            <a:ext cx="4574858" cy="425291"/>
          </a:xfrm>
          <a:prstGeom prst="rect">
            <a:avLst/>
          </a:prstGeom>
          <a:noFill/>
          <a:ln/>
        </p:spPr>
        <p:txBody>
          <a:bodyPr wrap="none" lIns="0" tIns="0" rIns="0" bIns="0" rtlCol="0" anchor="t"/>
          <a:lstStyle/>
          <a:p>
            <a:pPr algn="l" indent="0" marL="0">
              <a:lnSpc>
                <a:spcPts val="3300"/>
              </a:lnSpc>
              <a:buNone/>
            </a:pPr>
            <a:r>
              <a:rPr lang="en-US" sz="2650" dirty="0">
                <a:solidFill>
                  <a:srgbClr val="233E32"/>
                </a:solidFill>
                <a:latin typeface="Alice" pitchFamily="34" charset="0"/>
                <a:ea typeface="Alice" pitchFamily="34" charset="-122"/>
                <a:cs typeface="Alice" pitchFamily="34" charset="-120"/>
              </a:rPr>
              <a:t>On-Device LLMs: The Promise</a:t>
            </a:r>
            <a:endParaRPr lang="en-US" sz="2650" dirty="0"/>
          </a:p>
        </p:txBody>
      </p:sp>
      <p:sp>
        <p:nvSpPr>
          <p:cNvPr id="4" name="Text 2"/>
          <p:cNvSpPr/>
          <p:nvPr/>
        </p:nvSpPr>
        <p:spPr>
          <a:xfrm>
            <a:off x="793790" y="37037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Enhanced user privacy through local processing</a:t>
            </a:r>
            <a:endParaRPr lang="en-US" sz="1750" dirty="0"/>
          </a:p>
        </p:txBody>
      </p:sp>
      <p:sp>
        <p:nvSpPr>
          <p:cNvPr id="5" name="Text 3"/>
          <p:cNvSpPr/>
          <p:nvPr/>
        </p:nvSpPr>
        <p:spPr>
          <a:xfrm>
            <a:off x="793790" y="41459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Reduced network latency for faster responses</a:t>
            </a:r>
            <a:endParaRPr lang="en-US" sz="1750" dirty="0"/>
          </a:p>
        </p:txBody>
      </p:sp>
      <p:sp>
        <p:nvSpPr>
          <p:cNvPr id="6" name="Text 4"/>
          <p:cNvSpPr/>
          <p:nvPr/>
        </p:nvSpPr>
        <p:spPr>
          <a:xfrm>
            <a:off x="793790" y="4588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Lower inference costs compared to cloud services</a:t>
            </a:r>
            <a:endParaRPr lang="en-US" sz="1750" dirty="0"/>
          </a:p>
        </p:txBody>
      </p:sp>
      <p:sp>
        <p:nvSpPr>
          <p:cNvPr id="7" name="Text 5"/>
          <p:cNvSpPr/>
          <p:nvPr/>
        </p:nvSpPr>
        <p:spPr>
          <a:xfrm>
            <a:off x="793790" y="50303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Personal data remains on the device</a:t>
            </a:r>
            <a:endParaRPr lang="en-US" sz="1750" dirty="0"/>
          </a:p>
        </p:txBody>
      </p:sp>
      <p:sp>
        <p:nvSpPr>
          <p:cNvPr id="8" name="Text 6"/>
          <p:cNvSpPr/>
          <p:nvPr/>
        </p:nvSpPr>
        <p:spPr>
          <a:xfrm>
            <a:off x="7599521" y="3051691"/>
            <a:ext cx="3402330" cy="425291"/>
          </a:xfrm>
          <a:prstGeom prst="rect">
            <a:avLst/>
          </a:prstGeom>
          <a:noFill/>
          <a:ln/>
        </p:spPr>
        <p:txBody>
          <a:bodyPr wrap="none" lIns="0" tIns="0" rIns="0" bIns="0" rtlCol="0" anchor="t"/>
          <a:lstStyle/>
          <a:p>
            <a:pPr algn="l" indent="0" marL="0">
              <a:lnSpc>
                <a:spcPts val="3300"/>
              </a:lnSpc>
              <a:buNone/>
            </a:pPr>
            <a:r>
              <a:rPr lang="en-US" sz="2650" dirty="0">
                <a:solidFill>
                  <a:srgbClr val="233E32"/>
                </a:solidFill>
                <a:latin typeface="Alice" pitchFamily="34" charset="0"/>
                <a:ea typeface="Alice" pitchFamily="34" charset="-122"/>
                <a:cs typeface="Alice" pitchFamily="34" charset="-120"/>
              </a:rPr>
              <a:t>The Security Risk</a:t>
            </a:r>
            <a:endParaRPr lang="en-US" sz="2650" dirty="0"/>
          </a:p>
        </p:txBody>
      </p:sp>
      <p:sp>
        <p:nvSpPr>
          <p:cNvPr id="9" name="Text 7"/>
          <p:cNvSpPr/>
          <p:nvPr/>
        </p:nvSpPr>
        <p:spPr>
          <a:xfrm>
            <a:off x="7599521" y="3703796"/>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Proprietary models exposed to end users</a:t>
            </a:r>
            <a:endParaRPr lang="en-US" sz="1750" dirty="0"/>
          </a:p>
        </p:txBody>
      </p:sp>
      <p:sp>
        <p:nvSpPr>
          <p:cNvPr id="10" name="Text 8"/>
          <p:cNvSpPr/>
          <p:nvPr/>
        </p:nvSpPr>
        <p:spPr>
          <a:xfrm>
            <a:off x="7599521" y="414599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Vulnerable to curious users or malicious applications</a:t>
            </a:r>
            <a:endParaRPr lang="en-US" sz="1750" dirty="0"/>
          </a:p>
        </p:txBody>
      </p:sp>
      <p:sp>
        <p:nvSpPr>
          <p:cNvPr id="11" name="Text 9"/>
          <p:cNvSpPr/>
          <p:nvPr/>
        </p:nvSpPr>
        <p:spPr>
          <a:xfrm>
            <a:off x="7599521" y="4588193"/>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Plaintext parameters in memory during inference</a:t>
            </a:r>
            <a:endParaRPr lang="en-US" sz="1750" dirty="0"/>
          </a:p>
        </p:txBody>
      </p:sp>
      <p:sp>
        <p:nvSpPr>
          <p:cNvPr id="12" name="Text 10"/>
          <p:cNvSpPr/>
          <p:nvPr/>
        </p:nvSpPr>
        <p:spPr>
          <a:xfrm>
            <a:off x="7599521" y="5030391"/>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2C2821"/>
                </a:solidFill>
                <a:latin typeface="Lora" pitchFamily="34" charset="0"/>
                <a:ea typeface="Lora" pitchFamily="34" charset="-122"/>
                <a:cs typeface="Lora" pitchFamily="34" charset="-120"/>
              </a:rPr>
              <a:t>Millions of dollars in development at risk</a:t>
            </a:r>
            <a:endParaRPr lang="en-US" sz="1750" dirty="0"/>
          </a:p>
        </p:txBody>
      </p:sp>
      <p:sp>
        <p:nvSpPr>
          <p:cNvPr id="13" name="Text 11"/>
          <p:cNvSpPr/>
          <p:nvPr/>
        </p:nvSpPr>
        <p:spPr>
          <a:xfrm>
            <a:off x="793790" y="5727740"/>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While on-device LLMs offer significant advantages, they introduce a critical vulnerability: model parameters stored on personal devices can be compromised through OS exploitation or memory extraction attacks.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665208"/>
            <a:ext cx="7450693"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Two Fundamental Challenges</a:t>
            </a:r>
            <a:endParaRPr lang="en-US" sz="4450" dirty="0"/>
          </a:p>
        </p:txBody>
      </p:sp>
      <p:sp>
        <p:nvSpPr>
          <p:cNvPr id="3" name="Shape 1"/>
          <p:cNvSpPr/>
          <p:nvPr/>
        </p:nvSpPr>
        <p:spPr>
          <a:xfrm>
            <a:off x="793790" y="2827615"/>
            <a:ext cx="6407944" cy="3736777"/>
          </a:xfrm>
          <a:prstGeom prst="roundRect">
            <a:avLst>
              <a:gd name="adj" fmla="val 911"/>
            </a:avLst>
          </a:prstGeom>
          <a:solidFill>
            <a:srgbClr val="F0EDE6"/>
          </a:solidFill>
          <a:ln/>
        </p:spPr>
      </p:sp>
      <p:sp>
        <p:nvSpPr>
          <p:cNvPr id="4" name="Shape 2"/>
          <p:cNvSpPr/>
          <p:nvPr/>
        </p:nvSpPr>
        <p:spPr>
          <a:xfrm>
            <a:off x="1020604" y="3054429"/>
            <a:ext cx="680442" cy="680442"/>
          </a:xfrm>
          <a:prstGeom prst="roundRect">
            <a:avLst>
              <a:gd name="adj" fmla="val 13436980"/>
            </a:avLst>
          </a:prstGeom>
          <a:solidFill>
            <a:srgbClr val="1B5F39"/>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207770" y="3241477"/>
            <a:ext cx="306110" cy="306110"/>
          </a:xfrm>
          <a:prstGeom prst="rect">
            <a:avLst/>
          </a:prstGeom>
        </p:spPr>
      </p:pic>
      <p:sp>
        <p:nvSpPr>
          <p:cNvPr id="6" name="Text 3"/>
          <p:cNvSpPr/>
          <p:nvPr/>
        </p:nvSpPr>
        <p:spPr>
          <a:xfrm>
            <a:off x="1020604" y="3961686"/>
            <a:ext cx="5585817" cy="425291"/>
          </a:xfrm>
          <a:prstGeom prst="rect">
            <a:avLst/>
          </a:prstGeom>
          <a:noFill/>
          <a:ln/>
        </p:spPr>
        <p:txBody>
          <a:bodyPr wrap="none" lIns="0" tIns="0" rIns="0" bIns="0" rtlCol="0" anchor="t"/>
          <a:lstStyle/>
          <a:p>
            <a:pPr algn="l" indent="0" marL="0">
              <a:lnSpc>
                <a:spcPts val="3300"/>
              </a:lnSpc>
              <a:buNone/>
            </a:pPr>
            <a:r>
              <a:rPr lang="en-US" sz="2650" dirty="0">
                <a:solidFill>
                  <a:srgbClr val="2C2821"/>
                </a:solidFill>
                <a:latin typeface="Alice" pitchFamily="34" charset="0"/>
                <a:ea typeface="Alice" pitchFamily="34" charset="-122"/>
                <a:cs typeface="Alice" pitchFamily="34" charset="-120"/>
              </a:rPr>
              <a:t>Memory Efficiency vs. Fast Inference</a:t>
            </a:r>
            <a:endParaRPr lang="en-US" sz="2650" dirty="0"/>
          </a:p>
        </p:txBody>
      </p:sp>
      <p:sp>
        <p:nvSpPr>
          <p:cNvPr id="7" name="Text 4"/>
          <p:cNvSpPr/>
          <p:nvPr/>
        </p:nvSpPr>
        <p:spPr>
          <a:xfrm>
            <a:off x="1020604" y="4523065"/>
            <a:ext cx="5954316"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Static secure memory allocation wastes resources on resource-constrained mobile devices (≤24GB). Dynamic scaling requires time-consuming contiguous physical memory allocation, file I/O, and decryption—adding up to 11.6s startup overhead for Llama-3-8B.</a:t>
            </a:r>
            <a:endParaRPr lang="en-US" sz="1750" dirty="0"/>
          </a:p>
        </p:txBody>
      </p:sp>
      <p:sp>
        <p:nvSpPr>
          <p:cNvPr id="8" name="Shape 5"/>
          <p:cNvSpPr/>
          <p:nvPr/>
        </p:nvSpPr>
        <p:spPr>
          <a:xfrm>
            <a:off x="7428548" y="2827615"/>
            <a:ext cx="6408063" cy="3736777"/>
          </a:xfrm>
          <a:prstGeom prst="roundRect">
            <a:avLst>
              <a:gd name="adj" fmla="val 911"/>
            </a:avLst>
          </a:prstGeom>
          <a:solidFill>
            <a:srgbClr val="F0EDE6"/>
          </a:solidFill>
          <a:ln/>
        </p:spPr>
      </p:sp>
      <p:sp>
        <p:nvSpPr>
          <p:cNvPr id="9" name="Shape 6"/>
          <p:cNvSpPr/>
          <p:nvPr/>
        </p:nvSpPr>
        <p:spPr>
          <a:xfrm>
            <a:off x="7655362" y="3054429"/>
            <a:ext cx="680442" cy="680442"/>
          </a:xfrm>
          <a:prstGeom prst="roundRect">
            <a:avLst>
              <a:gd name="adj" fmla="val 13436980"/>
            </a:avLst>
          </a:prstGeom>
          <a:solidFill>
            <a:srgbClr val="1B5F39"/>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42528" y="3241477"/>
            <a:ext cx="306110" cy="306110"/>
          </a:xfrm>
          <a:prstGeom prst="rect">
            <a:avLst/>
          </a:prstGeom>
        </p:spPr>
      </p:pic>
      <p:sp>
        <p:nvSpPr>
          <p:cNvPr id="11" name="Text 7"/>
          <p:cNvSpPr/>
          <p:nvPr/>
        </p:nvSpPr>
        <p:spPr>
          <a:xfrm>
            <a:off x="7655362" y="3961686"/>
            <a:ext cx="5667851" cy="425291"/>
          </a:xfrm>
          <a:prstGeom prst="rect">
            <a:avLst/>
          </a:prstGeom>
          <a:noFill/>
          <a:ln/>
        </p:spPr>
        <p:txBody>
          <a:bodyPr wrap="none" lIns="0" tIns="0" rIns="0" bIns="0" rtlCol="0" anchor="t"/>
          <a:lstStyle/>
          <a:p>
            <a:pPr algn="l" indent="0" marL="0">
              <a:lnSpc>
                <a:spcPts val="3300"/>
              </a:lnSpc>
              <a:buNone/>
            </a:pPr>
            <a:r>
              <a:rPr lang="en-US" sz="2650" dirty="0">
                <a:solidFill>
                  <a:srgbClr val="2C2821"/>
                </a:solidFill>
                <a:latin typeface="Alice" pitchFamily="34" charset="0"/>
                <a:ea typeface="Alice" pitchFamily="34" charset="-122"/>
                <a:cs typeface="Alice" pitchFamily="34" charset="-120"/>
              </a:rPr>
              <a:t>Efficient TEE-REE NPU Time-Sharing</a:t>
            </a:r>
            <a:endParaRPr lang="en-US" sz="2650" dirty="0"/>
          </a:p>
        </p:txBody>
      </p:sp>
      <p:sp>
        <p:nvSpPr>
          <p:cNvPr id="12" name="Text 8"/>
          <p:cNvSpPr/>
          <p:nvPr/>
        </p:nvSpPr>
        <p:spPr>
          <a:xfrm>
            <a:off x="7655362" y="4523065"/>
            <a:ext cx="5954435" cy="1814513"/>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NPUs can improve LLM performance by up to 7.3×, but REE applications also need NPU access. Existing solutions require porting large driver codebases (60K+ LoC) to TEE, bloating the TCB and incurring 32ms switching overhead per world switch.</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8172"/>
          </a:xfrm>
          <a:prstGeom prst="rect">
            <a:avLst/>
          </a:prstGeom>
        </p:spPr>
      </p:pic>
      <p:sp>
        <p:nvSpPr>
          <p:cNvPr id="3" name="Text 0"/>
          <p:cNvSpPr/>
          <p:nvPr/>
        </p:nvSpPr>
        <p:spPr>
          <a:xfrm>
            <a:off x="600432" y="471726"/>
            <a:ext cx="5569387" cy="536019"/>
          </a:xfrm>
          <a:prstGeom prst="rect">
            <a:avLst/>
          </a:prstGeom>
          <a:noFill/>
          <a:ln/>
        </p:spPr>
        <p:txBody>
          <a:bodyPr wrap="none" lIns="0" tIns="0" rIns="0" bIns="0" rtlCol="0" anchor="t"/>
          <a:lstStyle/>
          <a:p>
            <a:pPr algn="l" indent="0" marL="0">
              <a:lnSpc>
                <a:spcPts val="4200"/>
              </a:lnSpc>
              <a:buNone/>
            </a:pPr>
            <a:r>
              <a:rPr lang="en-US" sz="3350" dirty="0">
                <a:solidFill>
                  <a:srgbClr val="233E32"/>
                </a:solidFill>
                <a:latin typeface="Alice" pitchFamily="34" charset="0"/>
                <a:ea typeface="Alice" pitchFamily="34" charset="-122"/>
                <a:cs typeface="Alice" pitchFamily="34" charset="-120"/>
              </a:rPr>
              <a:t>TZ-LLM System Architecture</a:t>
            </a:r>
            <a:endParaRPr lang="en-US" sz="3350" dirty="0"/>
          </a:p>
        </p:txBody>
      </p:sp>
      <p:sp>
        <p:nvSpPr>
          <p:cNvPr id="4" name="Text 1"/>
          <p:cNvSpPr/>
          <p:nvPr/>
        </p:nvSpPr>
        <p:spPr>
          <a:xfrm>
            <a:off x="600432" y="1265039"/>
            <a:ext cx="7943136" cy="1097756"/>
          </a:xfrm>
          <a:prstGeom prst="rect">
            <a:avLst/>
          </a:prstGeom>
          <a:noFill/>
          <a:ln/>
        </p:spPr>
        <p:txBody>
          <a:bodyPr wrap="square" lIns="0" tIns="0" rIns="0" bIns="0" rtlCol="0" anchor="t"/>
          <a:lstStyle/>
          <a:p>
            <a:pPr algn="l" indent="0" marL="0">
              <a:lnSpc>
                <a:spcPts val="2150"/>
              </a:lnSpc>
              <a:buNone/>
            </a:pPr>
            <a:r>
              <a:rPr lang="en-US" sz="1350" dirty="0">
                <a:solidFill>
                  <a:srgbClr val="2C2821"/>
                </a:solidFill>
                <a:latin typeface="Lora" pitchFamily="34" charset="0"/>
                <a:ea typeface="Lora" pitchFamily="34" charset="-122"/>
                <a:cs typeface="Lora" pitchFamily="34" charset="-120"/>
              </a:rPr>
              <a:t>TZ-LLM runs the LLM inference framework as a Trusted Application (TA) within Arm TrustZone's Trusted Execution Environment. The system leverages hardware isolation to protect model parameters while maintaining efficient communication with the Rich Execution Environment for resource management and acceleration.</a:t>
            </a:r>
            <a:endParaRPr lang="en-US" sz="1350" dirty="0"/>
          </a:p>
        </p:txBody>
      </p:sp>
      <p:sp>
        <p:nvSpPr>
          <p:cNvPr id="5" name="Text 2"/>
          <p:cNvSpPr/>
          <p:nvPr/>
        </p:nvSpPr>
        <p:spPr>
          <a:xfrm>
            <a:off x="600432" y="2555796"/>
            <a:ext cx="171450" cy="214432"/>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Alice Light" pitchFamily="34" charset="0"/>
                <a:ea typeface="Alice Light" pitchFamily="34" charset="-122"/>
                <a:cs typeface="Alice Light" pitchFamily="34" charset="-120"/>
              </a:rPr>
              <a:t>01</a:t>
            </a:r>
            <a:endParaRPr lang="en-US" sz="1350" dirty="0"/>
          </a:p>
        </p:txBody>
      </p:sp>
      <p:sp>
        <p:nvSpPr>
          <p:cNvPr id="6" name="Shape 3"/>
          <p:cNvSpPr/>
          <p:nvPr/>
        </p:nvSpPr>
        <p:spPr>
          <a:xfrm>
            <a:off x="600432" y="2824520"/>
            <a:ext cx="7943136" cy="22860"/>
          </a:xfrm>
          <a:prstGeom prst="rect">
            <a:avLst/>
          </a:prstGeom>
          <a:solidFill>
            <a:srgbClr val="1B5F39"/>
          </a:solidFill>
          <a:ln/>
        </p:spPr>
      </p:sp>
      <p:sp>
        <p:nvSpPr>
          <p:cNvPr id="7" name="Text 4"/>
          <p:cNvSpPr/>
          <p:nvPr/>
        </p:nvSpPr>
        <p:spPr>
          <a:xfrm>
            <a:off x="600432" y="2955965"/>
            <a:ext cx="2144554" cy="268010"/>
          </a:xfrm>
          <a:prstGeom prst="rect">
            <a:avLst/>
          </a:prstGeom>
          <a:noFill/>
          <a:ln/>
        </p:spPr>
        <p:txBody>
          <a:bodyPr wrap="none" lIns="0" tIns="0" rIns="0" bIns="0" rtlCol="0" anchor="t"/>
          <a:lstStyle/>
          <a:p>
            <a:pPr algn="l" indent="0" marL="0">
              <a:lnSpc>
                <a:spcPts val="2100"/>
              </a:lnSpc>
              <a:buNone/>
            </a:pPr>
            <a:r>
              <a:rPr lang="en-US" sz="1650" dirty="0">
                <a:solidFill>
                  <a:srgbClr val="2C2821"/>
                </a:solidFill>
                <a:latin typeface="Alice" pitchFamily="34" charset="0"/>
                <a:ea typeface="Alice" pitchFamily="34" charset="-122"/>
                <a:cs typeface="Alice" pitchFamily="34" charset="-120"/>
              </a:rPr>
              <a:t>TEE Execution</a:t>
            </a:r>
            <a:endParaRPr lang="en-US" sz="1650" dirty="0"/>
          </a:p>
        </p:txBody>
      </p:sp>
      <p:sp>
        <p:nvSpPr>
          <p:cNvPr id="8" name="Text 5"/>
          <p:cNvSpPr/>
          <p:nvPr/>
        </p:nvSpPr>
        <p:spPr>
          <a:xfrm>
            <a:off x="600432" y="3326844"/>
            <a:ext cx="7943136" cy="274439"/>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Lora" pitchFamily="34" charset="0"/>
                <a:ea typeface="Lora" pitchFamily="34" charset="-122"/>
                <a:cs typeface="Lora" pitchFamily="34" charset="-120"/>
              </a:rPr>
              <a:t>LLM inference runs in isolated TEE with protected memory regions</a:t>
            </a:r>
            <a:endParaRPr lang="en-US" sz="1350" dirty="0"/>
          </a:p>
        </p:txBody>
      </p:sp>
      <p:sp>
        <p:nvSpPr>
          <p:cNvPr id="9" name="Text 6"/>
          <p:cNvSpPr/>
          <p:nvPr/>
        </p:nvSpPr>
        <p:spPr>
          <a:xfrm>
            <a:off x="600432" y="3901321"/>
            <a:ext cx="171450" cy="214432"/>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Alice Light" pitchFamily="34" charset="0"/>
                <a:ea typeface="Alice Light" pitchFamily="34" charset="-122"/>
                <a:cs typeface="Alice Light" pitchFamily="34" charset="-120"/>
              </a:rPr>
              <a:t>02</a:t>
            </a:r>
            <a:endParaRPr lang="en-US" sz="1350" dirty="0"/>
          </a:p>
        </p:txBody>
      </p:sp>
      <p:sp>
        <p:nvSpPr>
          <p:cNvPr id="10" name="Shape 7"/>
          <p:cNvSpPr/>
          <p:nvPr/>
        </p:nvSpPr>
        <p:spPr>
          <a:xfrm>
            <a:off x="600432" y="4170045"/>
            <a:ext cx="7943136" cy="22860"/>
          </a:xfrm>
          <a:prstGeom prst="rect">
            <a:avLst/>
          </a:prstGeom>
          <a:solidFill>
            <a:srgbClr val="1B5F39"/>
          </a:solidFill>
          <a:ln/>
        </p:spPr>
      </p:sp>
      <p:sp>
        <p:nvSpPr>
          <p:cNvPr id="11" name="Text 8"/>
          <p:cNvSpPr/>
          <p:nvPr/>
        </p:nvSpPr>
        <p:spPr>
          <a:xfrm>
            <a:off x="600432" y="4301490"/>
            <a:ext cx="2144554" cy="268010"/>
          </a:xfrm>
          <a:prstGeom prst="rect">
            <a:avLst/>
          </a:prstGeom>
          <a:noFill/>
          <a:ln/>
        </p:spPr>
        <p:txBody>
          <a:bodyPr wrap="none" lIns="0" tIns="0" rIns="0" bIns="0" rtlCol="0" anchor="t"/>
          <a:lstStyle/>
          <a:p>
            <a:pPr algn="l" indent="0" marL="0">
              <a:lnSpc>
                <a:spcPts val="2100"/>
              </a:lnSpc>
              <a:buNone/>
            </a:pPr>
            <a:r>
              <a:rPr lang="en-US" sz="1650" dirty="0">
                <a:solidFill>
                  <a:srgbClr val="2C2821"/>
                </a:solidFill>
                <a:latin typeface="Alice" pitchFamily="34" charset="0"/>
                <a:ea typeface="Alice" pitchFamily="34" charset="-122"/>
                <a:cs typeface="Alice" pitchFamily="34" charset="-120"/>
              </a:rPr>
              <a:t>Dynamic Scaling</a:t>
            </a:r>
            <a:endParaRPr lang="en-US" sz="1650" dirty="0"/>
          </a:p>
        </p:txBody>
      </p:sp>
      <p:sp>
        <p:nvSpPr>
          <p:cNvPr id="12" name="Text 9"/>
          <p:cNvSpPr/>
          <p:nvPr/>
        </p:nvSpPr>
        <p:spPr>
          <a:xfrm>
            <a:off x="600432" y="4672370"/>
            <a:ext cx="7943136" cy="274439"/>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Lora" pitchFamily="34" charset="0"/>
                <a:ea typeface="Lora" pitchFamily="34" charset="-122"/>
                <a:cs typeface="Lora" pitchFamily="34" charset="-120"/>
              </a:rPr>
              <a:t>Secure memory extends and shrinks based on inference needs</a:t>
            </a:r>
            <a:endParaRPr lang="en-US" sz="1350" dirty="0"/>
          </a:p>
        </p:txBody>
      </p:sp>
      <p:sp>
        <p:nvSpPr>
          <p:cNvPr id="13" name="Text 10"/>
          <p:cNvSpPr/>
          <p:nvPr/>
        </p:nvSpPr>
        <p:spPr>
          <a:xfrm>
            <a:off x="600432" y="5246846"/>
            <a:ext cx="171450" cy="214432"/>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Alice Light" pitchFamily="34" charset="0"/>
                <a:ea typeface="Alice Light" pitchFamily="34" charset="-122"/>
                <a:cs typeface="Alice Light" pitchFamily="34" charset="-120"/>
              </a:rPr>
              <a:t>03</a:t>
            </a:r>
            <a:endParaRPr lang="en-US" sz="1350" dirty="0"/>
          </a:p>
        </p:txBody>
      </p:sp>
      <p:sp>
        <p:nvSpPr>
          <p:cNvPr id="14" name="Shape 11"/>
          <p:cNvSpPr/>
          <p:nvPr/>
        </p:nvSpPr>
        <p:spPr>
          <a:xfrm>
            <a:off x="600432" y="5515570"/>
            <a:ext cx="7943136" cy="22860"/>
          </a:xfrm>
          <a:prstGeom prst="rect">
            <a:avLst/>
          </a:prstGeom>
          <a:solidFill>
            <a:srgbClr val="1B5F39"/>
          </a:solidFill>
          <a:ln/>
        </p:spPr>
      </p:sp>
      <p:sp>
        <p:nvSpPr>
          <p:cNvPr id="15" name="Text 12"/>
          <p:cNvSpPr/>
          <p:nvPr/>
        </p:nvSpPr>
        <p:spPr>
          <a:xfrm>
            <a:off x="600432" y="5647015"/>
            <a:ext cx="2144554" cy="268010"/>
          </a:xfrm>
          <a:prstGeom prst="rect">
            <a:avLst/>
          </a:prstGeom>
          <a:noFill/>
          <a:ln/>
        </p:spPr>
        <p:txBody>
          <a:bodyPr wrap="none" lIns="0" tIns="0" rIns="0" bIns="0" rtlCol="0" anchor="t"/>
          <a:lstStyle/>
          <a:p>
            <a:pPr algn="l" indent="0" marL="0">
              <a:lnSpc>
                <a:spcPts val="2100"/>
              </a:lnSpc>
              <a:buNone/>
            </a:pPr>
            <a:r>
              <a:rPr lang="en-US" sz="1650" dirty="0">
                <a:solidFill>
                  <a:srgbClr val="2C2821"/>
                </a:solidFill>
                <a:latin typeface="Alice" pitchFamily="34" charset="0"/>
                <a:ea typeface="Alice" pitchFamily="34" charset="-122"/>
                <a:cs typeface="Alice" pitchFamily="34" charset="-120"/>
              </a:rPr>
              <a:t>NPU Acceleration</a:t>
            </a:r>
            <a:endParaRPr lang="en-US" sz="1650" dirty="0"/>
          </a:p>
        </p:txBody>
      </p:sp>
      <p:sp>
        <p:nvSpPr>
          <p:cNvPr id="16" name="Text 13"/>
          <p:cNvSpPr/>
          <p:nvPr/>
        </p:nvSpPr>
        <p:spPr>
          <a:xfrm>
            <a:off x="600432" y="6017895"/>
            <a:ext cx="7943136" cy="274439"/>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Lora" pitchFamily="34" charset="0"/>
                <a:ea typeface="Lora" pitchFamily="34" charset="-122"/>
                <a:cs typeface="Lora" pitchFamily="34" charset="-120"/>
              </a:rPr>
              <a:t>Co-driver design enables secure NPU access from TEE</a:t>
            </a:r>
            <a:endParaRPr lang="en-US" sz="1350" dirty="0"/>
          </a:p>
        </p:txBody>
      </p:sp>
      <p:sp>
        <p:nvSpPr>
          <p:cNvPr id="17" name="Text 14"/>
          <p:cNvSpPr/>
          <p:nvPr/>
        </p:nvSpPr>
        <p:spPr>
          <a:xfrm>
            <a:off x="600432" y="6592372"/>
            <a:ext cx="171450" cy="214432"/>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Alice Light" pitchFamily="34" charset="0"/>
                <a:ea typeface="Alice Light" pitchFamily="34" charset="-122"/>
                <a:cs typeface="Alice Light" pitchFamily="34" charset="-120"/>
              </a:rPr>
              <a:t>04</a:t>
            </a:r>
            <a:endParaRPr lang="en-US" sz="1350" dirty="0"/>
          </a:p>
        </p:txBody>
      </p:sp>
      <p:sp>
        <p:nvSpPr>
          <p:cNvPr id="18" name="Shape 15"/>
          <p:cNvSpPr/>
          <p:nvPr/>
        </p:nvSpPr>
        <p:spPr>
          <a:xfrm>
            <a:off x="600432" y="6861096"/>
            <a:ext cx="7943136" cy="22860"/>
          </a:xfrm>
          <a:prstGeom prst="rect">
            <a:avLst/>
          </a:prstGeom>
          <a:solidFill>
            <a:srgbClr val="1B5F39"/>
          </a:solidFill>
          <a:ln/>
        </p:spPr>
      </p:sp>
      <p:sp>
        <p:nvSpPr>
          <p:cNvPr id="19" name="Text 16"/>
          <p:cNvSpPr/>
          <p:nvPr/>
        </p:nvSpPr>
        <p:spPr>
          <a:xfrm>
            <a:off x="600432" y="6992541"/>
            <a:ext cx="2144554" cy="268010"/>
          </a:xfrm>
          <a:prstGeom prst="rect">
            <a:avLst/>
          </a:prstGeom>
          <a:noFill/>
          <a:ln/>
        </p:spPr>
        <p:txBody>
          <a:bodyPr wrap="none" lIns="0" tIns="0" rIns="0" bIns="0" rtlCol="0" anchor="t"/>
          <a:lstStyle/>
          <a:p>
            <a:pPr algn="l" indent="0" marL="0">
              <a:lnSpc>
                <a:spcPts val="2100"/>
              </a:lnSpc>
              <a:buNone/>
            </a:pPr>
            <a:r>
              <a:rPr lang="en-US" sz="1650" dirty="0">
                <a:solidFill>
                  <a:srgbClr val="2C2821"/>
                </a:solidFill>
                <a:latin typeface="Alice" pitchFamily="34" charset="0"/>
                <a:ea typeface="Alice" pitchFamily="34" charset="-122"/>
                <a:cs typeface="Alice" pitchFamily="34" charset="-120"/>
              </a:rPr>
              <a:t>REE Coordination</a:t>
            </a:r>
            <a:endParaRPr lang="en-US" sz="1650" dirty="0"/>
          </a:p>
        </p:txBody>
      </p:sp>
      <p:sp>
        <p:nvSpPr>
          <p:cNvPr id="20" name="Text 17"/>
          <p:cNvSpPr/>
          <p:nvPr/>
        </p:nvSpPr>
        <p:spPr>
          <a:xfrm>
            <a:off x="600432" y="7363420"/>
            <a:ext cx="7943136" cy="274439"/>
          </a:xfrm>
          <a:prstGeom prst="rect">
            <a:avLst/>
          </a:prstGeom>
          <a:noFill/>
          <a:ln/>
        </p:spPr>
        <p:txBody>
          <a:bodyPr wrap="none" lIns="0" tIns="0" rIns="0" bIns="0" rtlCol="0" anchor="t"/>
          <a:lstStyle/>
          <a:p>
            <a:pPr algn="l" indent="0" marL="0">
              <a:lnSpc>
                <a:spcPts val="2150"/>
              </a:lnSpc>
              <a:buNone/>
            </a:pPr>
            <a:r>
              <a:rPr lang="en-US" sz="1350" dirty="0">
                <a:solidFill>
                  <a:srgbClr val="2C2821"/>
                </a:solidFill>
                <a:latin typeface="Lora" pitchFamily="34" charset="0"/>
                <a:ea typeface="Lora" pitchFamily="34" charset="-122"/>
                <a:cs typeface="Lora" pitchFamily="34" charset="-120"/>
              </a:rPr>
              <a:t>Untrusted OS handles scheduling and resource allocation</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1961" y="553045"/>
            <a:ext cx="7792879" cy="1206341"/>
          </a:xfrm>
          <a:prstGeom prst="rect">
            <a:avLst/>
          </a:prstGeom>
          <a:noFill/>
          <a:ln/>
        </p:spPr>
        <p:txBody>
          <a:bodyPr wrap="square" lIns="0" tIns="0" rIns="0" bIns="0" rtlCol="0" anchor="t"/>
          <a:lstStyle/>
          <a:p>
            <a:pPr algn="l" indent="0" marL="0">
              <a:lnSpc>
                <a:spcPts val="4700"/>
              </a:lnSpc>
              <a:buNone/>
            </a:pPr>
            <a:r>
              <a:rPr lang="en-US" sz="3750" dirty="0">
                <a:solidFill>
                  <a:srgbClr val="233E32"/>
                </a:solidFill>
                <a:latin typeface="Alice" pitchFamily="34" charset="0"/>
                <a:ea typeface="Alice" pitchFamily="34" charset="-122"/>
                <a:cs typeface="Alice" pitchFamily="34" charset="-120"/>
              </a:rPr>
              <a:t>Innovation #1: Pipelined Restoration</a:t>
            </a:r>
            <a:endParaRPr lang="en-US" sz="3750" dirty="0"/>
          </a:p>
        </p:txBody>
      </p:sp>
      <p:sp>
        <p:nvSpPr>
          <p:cNvPr id="4" name="Text 1"/>
          <p:cNvSpPr/>
          <p:nvPr/>
        </p:nvSpPr>
        <p:spPr>
          <a:xfrm>
            <a:off x="6161961" y="1836539"/>
            <a:ext cx="5222200" cy="361950"/>
          </a:xfrm>
          <a:prstGeom prst="rect">
            <a:avLst/>
          </a:prstGeom>
          <a:noFill/>
          <a:ln/>
        </p:spPr>
        <p:txBody>
          <a:bodyPr wrap="none" lIns="0" tIns="0" rIns="0" bIns="0" rtlCol="0" anchor="t"/>
          <a:lstStyle/>
          <a:p>
            <a:pPr algn="l" indent="0" marL="0">
              <a:lnSpc>
                <a:spcPts val="2800"/>
              </a:lnSpc>
              <a:buNone/>
            </a:pPr>
            <a:r>
              <a:rPr lang="en-US" sz="2250" dirty="0">
                <a:solidFill>
                  <a:srgbClr val="233E32"/>
                </a:solidFill>
                <a:latin typeface="Alice" pitchFamily="34" charset="0"/>
                <a:ea typeface="Alice" pitchFamily="34" charset="-122"/>
                <a:cs typeface="Alice" pitchFamily="34" charset="-120"/>
              </a:rPr>
              <a:t>Overlapping Operations to Hide Latency</a:t>
            </a:r>
            <a:endParaRPr lang="en-US" sz="2250" dirty="0"/>
          </a:p>
        </p:txBody>
      </p:sp>
      <p:sp>
        <p:nvSpPr>
          <p:cNvPr id="5" name="Text 2"/>
          <p:cNvSpPr/>
          <p:nvPr/>
        </p:nvSpPr>
        <p:spPr>
          <a:xfrm>
            <a:off x="6161961" y="2487930"/>
            <a:ext cx="7792879" cy="1234916"/>
          </a:xfrm>
          <a:prstGeom prst="rect">
            <a:avLst/>
          </a:prstGeom>
          <a:noFill/>
          <a:ln/>
        </p:spPr>
        <p:txBody>
          <a:bodyPr wrap="square" lIns="0" tIns="0" rIns="0" bIns="0" rtlCol="0" anchor="t"/>
          <a:lstStyle/>
          <a:p>
            <a:pPr algn="l" indent="0" marL="0">
              <a:lnSpc>
                <a:spcPts val="2400"/>
              </a:lnSpc>
              <a:buNone/>
            </a:pPr>
            <a:r>
              <a:rPr lang="en-US" sz="1500" dirty="0">
                <a:solidFill>
                  <a:srgbClr val="2C2821"/>
                </a:solidFill>
                <a:latin typeface="Lora" pitchFamily="34" charset="0"/>
                <a:ea typeface="Lora" pitchFamily="34" charset="-122"/>
                <a:cs typeface="Lora" pitchFamily="34" charset="-120"/>
              </a:rPr>
              <a:t>TZ-LLM exploits the deterministic memory access patterns of LLM inference to prefetch parameters on demand. By loading parameters in topological order while executing inference operators in parallel, we hide memory allocation, I/O, and decryption overhead under computation time.</a:t>
            </a:r>
            <a:endParaRPr lang="en-US" sz="1500" dirty="0"/>
          </a:p>
        </p:txBody>
      </p:sp>
      <p:pic>
        <p:nvPicPr>
          <p:cNvPr id="6" name="Image 1" descr="preencoded.png">    </p:cNvPr>
          <p:cNvPicPr>
            <a:picLocks noChangeAspect="1"/>
          </p:cNvPicPr>
          <p:nvPr/>
        </p:nvPicPr>
        <p:blipFill>
          <a:blip r:embed="rId2"/>
          <a:stretch>
            <a:fillRect/>
          </a:stretch>
        </p:blipFill>
        <p:spPr>
          <a:xfrm>
            <a:off x="6161961" y="3939897"/>
            <a:ext cx="965002" cy="1158002"/>
          </a:xfrm>
          <a:prstGeom prst="rect">
            <a:avLst/>
          </a:prstGeom>
        </p:spPr>
      </p:pic>
      <p:sp>
        <p:nvSpPr>
          <p:cNvPr id="7" name="Text 3"/>
          <p:cNvSpPr/>
          <p:nvPr/>
        </p:nvSpPr>
        <p:spPr>
          <a:xfrm>
            <a:off x="7319963" y="4132898"/>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2C2821"/>
                </a:solidFill>
                <a:latin typeface="Alice" pitchFamily="34" charset="0"/>
                <a:ea typeface="Alice" pitchFamily="34" charset="-122"/>
                <a:cs typeface="Alice" pitchFamily="34" charset="-120"/>
              </a:rPr>
              <a:t>Priority Scheduling</a:t>
            </a:r>
            <a:endParaRPr lang="en-US" sz="1850" dirty="0"/>
          </a:p>
        </p:txBody>
      </p:sp>
      <p:sp>
        <p:nvSpPr>
          <p:cNvPr id="8" name="Text 4"/>
          <p:cNvSpPr/>
          <p:nvPr/>
        </p:nvSpPr>
        <p:spPr>
          <a:xfrm>
            <a:off x="7319963" y="4550093"/>
            <a:ext cx="6634877" cy="308729"/>
          </a:xfrm>
          <a:prstGeom prst="rect">
            <a:avLst/>
          </a:prstGeom>
          <a:noFill/>
          <a:ln/>
        </p:spPr>
        <p:txBody>
          <a:bodyPr wrap="none" lIns="0" tIns="0" rIns="0" bIns="0" rtlCol="0" anchor="t"/>
          <a:lstStyle/>
          <a:p>
            <a:pPr algn="l" indent="0" marL="0">
              <a:lnSpc>
                <a:spcPts val="2400"/>
              </a:lnSpc>
              <a:buNone/>
            </a:pPr>
            <a:r>
              <a:rPr lang="en-US" sz="1500" dirty="0">
                <a:solidFill>
                  <a:srgbClr val="2C2821"/>
                </a:solidFill>
                <a:latin typeface="Lora" pitchFamily="34" charset="0"/>
                <a:ea typeface="Lora" pitchFamily="34" charset="-122"/>
                <a:cs typeface="Lora" pitchFamily="34" charset="-120"/>
              </a:rPr>
              <a:t>Prioritizes urgent tasks that could stall the critical inference path</a:t>
            </a:r>
            <a:endParaRPr lang="en-US" sz="1500" dirty="0"/>
          </a:p>
        </p:txBody>
      </p:sp>
      <p:pic>
        <p:nvPicPr>
          <p:cNvPr id="9" name="Image 2" descr="preencoded.png">    </p:cNvPr>
          <p:cNvPicPr>
            <a:picLocks noChangeAspect="1"/>
          </p:cNvPicPr>
          <p:nvPr/>
        </p:nvPicPr>
        <p:blipFill>
          <a:blip r:embed="rId3"/>
          <a:stretch>
            <a:fillRect/>
          </a:stretch>
        </p:blipFill>
        <p:spPr>
          <a:xfrm>
            <a:off x="6161961" y="5097899"/>
            <a:ext cx="965002" cy="1420654"/>
          </a:xfrm>
          <a:prstGeom prst="rect">
            <a:avLst/>
          </a:prstGeom>
        </p:spPr>
      </p:pic>
      <p:sp>
        <p:nvSpPr>
          <p:cNvPr id="10" name="Text 5"/>
          <p:cNvSpPr/>
          <p:nvPr/>
        </p:nvSpPr>
        <p:spPr>
          <a:xfrm>
            <a:off x="7319963" y="5290899"/>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2C2821"/>
                </a:solidFill>
                <a:latin typeface="Alice" pitchFamily="34" charset="0"/>
                <a:ea typeface="Alice" pitchFamily="34" charset="-122"/>
                <a:cs typeface="Alice" pitchFamily="34" charset="-120"/>
              </a:rPr>
              <a:t>Partial Caching</a:t>
            </a:r>
            <a:endParaRPr lang="en-US" sz="1850" dirty="0"/>
          </a:p>
        </p:txBody>
      </p:sp>
      <p:sp>
        <p:nvSpPr>
          <p:cNvPr id="11" name="Text 6"/>
          <p:cNvSpPr/>
          <p:nvPr/>
        </p:nvSpPr>
        <p:spPr>
          <a:xfrm>
            <a:off x="7319963" y="5708094"/>
            <a:ext cx="6634877" cy="617458"/>
          </a:xfrm>
          <a:prstGeom prst="rect">
            <a:avLst/>
          </a:prstGeom>
          <a:noFill/>
          <a:ln/>
        </p:spPr>
        <p:txBody>
          <a:bodyPr wrap="square" lIns="0" tIns="0" rIns="0" bIns="0" rtlCol="0" anchor="t"/>
          <a:lstStyle/>
          <a:p>
            <a:pPr algn="l" indent="0" marL="0">
              <a:lnSpc>
                <a:spcPts val="2400"/>
              </a:lnSpc>
              <a:buNone/>
            </a:pPr>
            <a:r>
              <a:rPr lang="en-US" sz="1500" dirty="0">
                <a:solidFill>
                  <a:srgbClr val="2C2821"/>
                </a:solidFill>
                <a:latin typeface="Lora" pitchFamily="34" charset="0"/>
                <a:ea typeface="Lora" pitchFamily="34" charset="-122"/>
                <a:cs typeface="Lora" pitchFamily="34" charset="-120"/>
              </a:rPr>
              <a:t>Caches early parameters when memory permits for instant next inference</a:t>
            </a:r>
            <a:endParaRPr lang="en-US" sz="1500" dirty="0"/>
          </a:p>
        </p:txBody>
      </p:sp>
      <p:pic>
        <p:nvPicPr>
          <p:cNvPr id="12" name="Image 3" descr="preencoded.png">    </p:cNvPr>
          <p:cNvPicPr>
            <a:picLocks noChangeAspect="1"/>
          </p:cNvPicPr>
          <p:nvPr/>
        </p:nvPicPr>
        <p:blipFill>
          <a:blip r:embed="rId4"/>
          <a:stretch>
            <a:fillRect/>
          </a:stretch>
        </p:blipFill>
        <p:spPr>
          <a:xfrm>
            <a:off x="6161961" y="6518553"/>
            <a:ext cx="965002" cy="1158002"/>
          </a:xfrm>
          <a:prstGeom prst="rect">
            <a:avLst/>
          </a:prstGeom>
        </p:spPr>
      </p:pic>
      <p:sp>
        <p:nvSpPr>
          <p:cNvPr id="13" name="Text 7"/>
          <p:cNvSpPr/>
          <p:nvPr/>
        </p:nvSpPr>
        <p:spPr>
          <a:xfrm>
            <a:off x="7319963" y="6711553"/>
            <a:ext cx="2412683" cy="301466"/>
          </a:xfrm>
          <a:prstGeom prst="rect">
            <a:avLst/>
          </a:prstGeom>
          <a:noFill/>
          <a:ln/>
        </p:spPr>
        <p:txBody>
          <a:bodyPr wrap="none" lIns="0" tIns="0" rIns="0" bIns="0" rtlCol="0" anchor="t"/>
          <a:lstStyle/>
          <a:p>
            <a:pPr algn="l" indent="0" marL="0">
              <a:lnSpc>
                <a:spcPts val="2350"/>
              </a:lnSpc>
              <a:buNone/>
            </a:pPr>
            <a:r>
              <a:rPr lang="en-US" sz="1850" dirty="0">
                <a:solidFill>
                  <a:srgbClr val="2C2821"/>
                </a:solidFill>
                <a:latin typeface="Alice" pitchFamily="34" charset="0"/>
                <a:ea typeface="Alice" pitchFamily="34" charset="-122"/>
                <a:cs typeface="Alice" pitchFamily="34" charset="-120"/>
              </a:rPr>
              <a:t>Preemptive Execution</a:t>
            </a:r>
            <a:endParaRPr lang="en-US" sz="1850" dirty="0"/>
          </a:p>
        </p:txBody>
      </p:sp>
      <p:sp>
        <p:nvSpPr>
          <p:cNvPr id="14" name="Text 8"/>
          <p:cNvSpPr/>
          <p:nvPr/>
        </p:nvSpPr>
        <p:spPr>
          <a:xfrm>
            <a:off x="7319963" y="7128748"/>
            <a:ext cx="6634877" cy="308729"/>
          </a:xfrm>
          <a:prstGeom prst="rect">
            <a:avLst/>
          </a:prstGeom>
          <a:noFill/>
          <a:ln/>
        </p:spPr>
        <p:txBody>
          <a:bodyPr wrap="none" lIns="0" tIns="0" rIns="0" bIns="0" rtlCol="0" anchor="t"/>
          <a:lstStyle/>
          <a:p>
            <a:pPr algn="l" indent="0" marL="0">
              <a:lnSpc>
                <a:spcPts val="2400"/>
              </a:lnSpc>
              <a:buNone/>
            </a:pPr>
            <a:r>
              <a:rPr lang="en-US" sz="1500" dirty="0">
                <a:solidFill>
                  <a:srgbClr val="2C2821"/>
                </a:solidFill>
                <a:latin typeface="Lora" pitchFamily="34" charset="0"/>
                <a:ea typeface="Lora" pitchFamily="34" charset="-122"/>
                <a:cs typeface="Lora" pitchFamily="34" charset="-120"/>
              </a:rPr>
              <a:t>Divides operations into micro-tasks with preemption points</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33388" y="340519"/>
            <a:ext cx="7605832" cy="386953"/>
          </a:xfrm>
          <a:prstGeom prst="rect">
            <a:avLst/>
          </a:prstGeom>
          <a:noFill/>
          <a:ln/>
        </p:spPr>
        <p:txBody>
          <a:bodyPr wrap="none" lIns="0" tIns="0" rIns="0" bIns="0" rtlCol="0" anchor="t"/>
          <a:lstStyle/>
          <a:p>
            <a:pPr algn="l" indent="0" marL="0">
              <a:lnSpc>
                <a:spcPts val="3000"/>
              </a:lnSpc>
              <a:buNone/>
            </a:pPr>
            <a:r>
              <a:rPr lang="en-US" sz="2400" dirty="0">
                <a:solidFill>
                  <a:srgbClr val="233E32"/>
                </a:solidFill>
                <a:latin typeface="Alice" pitchFamily="34" charset="0"/>
                <a:ea typeface="Alice" pitchFamily="34" charset="-122"/>
                <a:cs typeface="Alice" pitchFamily="34" charset="-120"/>
              </a:rPr>
              <a:t>Innovation #2: Co-Driver Design for NPU Time-Sharing</a:t>
            </a:r>
            <a:endParaRPr lang="en-US" sz="2400" dirty="0"/>
          </a:p>
        </p:txBody>
      </p:sp>
      <p:sp>
        <p:nvSpPr>
          <p:cNvPr id="3" name="Text 1"/>
          <p:cNvSpPr/>
          <p:nvPr/>
        </p:nvSpPr>
        <p:spPr>
          <a:xfrm>
            <a:off x="433388" y="1037034"/>
            <a:ext cx="2932271" cy="232172"/>
          </a:xfrm>
          <a:prstGeom prst="rect">
            <a:avLst/>
          </a:prstGeom>
          <a:noFill/>
          <a:ln/>
        </p:spPr>
        <p:txBody>
          <a:bodyPr wrap="none" lIns="0" tIns="0" rIns="0" bIns="0" rtlCol="0" anchor="t"/>
          <a:lstStyle/>
          <a:p>
            <a:pPr algn="l" indent="0" marL="0">
              <a:lnSpc>
                <a:spcPts val="1800"/>
              </a:lnSpc>
              <a:buNone/>
            </a:pPr>
            <a:r>
              <a:rPr lang="en-US" sz="1450" dirty="0">
                <a:solidFill>
                  <a:srgbClr val="233E32"/>
                </a:solidFill>
                <a:latin typeface="Alice" pitchFamily="34" charset="0"/>
                <a:ea typeface="Alice" pitchFamily="34" charset="-122"/>
                <a:cs typeface="Alice" pitchFamily="34" charset="-120"/>
              </a:rPr>
              <a:t>Separating Control and Data Planes</a:t>
            </a:r>
            <a:endParaRPr lang="en-US" sz="1450" dirty="0"/>
          </a:p>
        </p:txBody>
      </p:sp>
      <p:sp>
        <p:nvSpPr>
          <p:cNvPr id="4" name="Text 2"/>
          <p:cNvSpPr/>
          <p:nvPr/>
        </p:nvSpPr>
        <p:spPr>
          <a:xfrm>
            <a:off x="433388" y="1393031"/>
            <a:ext cx="6027539" cy="594360"/>
          </a:xfrm>
          <a:prstGeom prst="rect">
            <a:avLst/>
          </a:prstGeom>
          <a:noFill/>
          <a:ln/>
        </p:spPr>
        <p:txBody>
          <a:bodyPr wrap="square" lIns="0" tIns="0" rIns="0" bIns="0" rtlCol="0" anchor="t"/>
          <a:lstStyle/>
          <a:p>
            <a:pPr algn="l" indent="0" marL="0">
              <a:lnSpc>
                <a:spcPts val="1550"/>
              </a:lnSpc>
              <a:buNone/>
            </a:pPr>
            <a:r>
              <a:rPr lang="en-US" sz="950" dirty="0">
                <a:solidFill>
                  <a:srgbClr val="2C2821"/>
                </a:solidFill>
                <a:latin typeface="Lora" pitchFamily="34" charset="0"/>
                <a:ea typeface="Lora" pitchFamily="34" charset="-122"/>
                <a:cs typeface="Lora" pitchFamily="34" charset="-120"/>
              </a:rPr>
              <a:t>The data plane performs job execution—a minimal, self-contained closure requiring only ~1K LoC in TEE. The control plane handles complex operations like scheduling and power management, remaining in the REE where it belongs.</a:t>
            </a:r>
            <a:endParaRPr lang="en-US" sz="950" dirty="0"/>
          </a:p>
        </p:txBody>
      </p:sp>
      <p:sp>
        <p:nvSpPr>
          <p:cNvPr id="5" name="Text 3"/>
          <p:cNvSpPr/>
          <p:nvPr/>
        </p:nvSpPr>
        <p:spPr>
          <a:xfrm>
            <a:off x="433388" y="2098834"/>
            <a:ext cx="6027539" cy="396240"/>
          </a:xfrm>
          <a:prstGeom prst="rect">
            <a:avLst/>
          </a:prstGeom>
          <a:noFill/>
          <a:ln/>
        </p:spPr>
        <p:txBody>
          <a:bodyPr wrap="square" lIns="0" tIns="0" rIns="0" bIns="0" rtlCol="0" anchor="t"/>
          <a:lstStyle/>
          <a:p>
            <a:pPr algn="l" indent="0" marL="0">
              <a:lnSpc>
                <a:spcPts val="1550"/>
              </a:lnSpc>
              <a:buNone/>
            </a:pPr>
            <a:r>
              <a:rPr lang="en-US" sz="950" dirty="0">
                <a:solidFill>
                  <a:srgbClr val="2C2821"/>
                </a:solidFill>
                <a:latin typeface="Lora" pitchFamily="34" charset="0"/>
                <a:ea typeface="Lora" pitchFamily="34" charset="-122"/>
                <a:cs typeface="Lora" pitchFamily="34" charset="-120"/>
              </a:rPr>
              <a:t>This separation enables NPU world switches without control plane reinitialization while minimizing the TCB in TEE.</a:t>
            </a:r>
            <a:endParaRPr lang="en-US" sz="950" dirty="0"/>
          </a:p>
        </p:txBody>
      </p:sp>
      <p:pic>
        <p:nvPicPr>
          <p:cNvPr id="6" name="Image 0" descr="preencoded.png">    </p:cNvPr>
          <p:cNvPicPr>
            <a:picLocks noChangeAspect="1"/>
          </p:cNvPicPr>
          <p:nvPr/>
        </p:nvPicPr>
        <p:blipFill>
          <a:blip r:embed="rId1"/>
          <a:stretch>
            <a:fillRect/>
          </a:stretch>
        </p:blipFill>
        <p:spPr>
          <a:xfrm>
            <a:off x="6770489" y="1052513"/>
            <a:ext cx="7434024" cy="7434024"/>
          </a:xfrm>
          <a:prstGeom prst="rect">
            <a:avLst/>
          </a:prstGeom>
        </p:spPr>
      </p:pic>
      <p:sp>
        <p:nvSpPr>
          <p:cNvPr id="7" name="Shape 4"/>
          <p:cNvSpPr/>
          <p:nvPr/>
        </p:nvSpPr>
        <p:spPr>
          <a:xfrm>
            <a:off x="433388" y="8765143"/>
            <a:ext cx="4505325" cy="942142"/>
          </a:xfrm>
          <a:prstGeom prst="roundRect">
            <a:avLst>
              <a:gd name="adj" fmla="val 7764"/>
            </a:avLst>
          </a:prstGeom>
          <a:solidFill>
            <a:srgbClr val="FCFBF8"/>
          </a:solidFill>
          <a:ln w="15240">
            <a:solidFill>
              <a:srgbClr val="D6D3CC"/>
            </a:solidFill>
            <a:prstDash val="solid"/>
          </a:ln>
        </p:spPr>
      </p:sp>
      <p:sp>
        <p:nvSpPr>
          <p:cNvPr id="8" name="Shape 5"/>
          <p:cNvSpPr/>
          <p:nvPr/>
        </p:nvSpPr>
        <p:spPr>
          <a:xfrm>
            <a:off x="418148" y="8765143"/>
            <a:ext cx="60960" cy="942142"/>
          </a:xfrm>
          <a:prstGeom prst="roundRect">
            <a:avLst>
              <a:gd name="adj" fmla="val 30471"/>
            </a:avLst>
          </a:prstGeom>
          <a:solidFill>
            <a:srgbClr val="1B5F39"/>
          </a:solidFill>
          <a:ln/>
        </p:spPr>
      </p:sp>
      <p:sp>
        <p:nvSpPr>
          <p:cNvPr id="9" name="Text 6"/>
          <p:cNvSpPr/>
          <p:nvPr/>
        </p:nvSpPr>
        <p:spPr>
          <a:xfrm>
            <a:off x="618173" y="8904208"/>
            <a:ext cx="2229683" cy="193477"/>
          </a:xfrm>
          <a:prstGeom prst="rect">
            <a:avLst/>
          </a:prstGeom>
          <a:noFill/>
          <a:ln/>
        </p:spPr>
        <p:txBody>
          <a:bodyPr wrap="none" lIns="0" tIns="0" rIns="0" bIns="0" rtlCol="0" anchor="t"/>
          <a:lstStyle/>
          <a:p>
            <a:pPr algn="l" indent="0" marL="0">
              <a:lnSpc>
                <a:spcPts val="1500"/>
              </a:lnSpc>
              <a:buNone/>
            </a:pPr>
            <a:r>
              <a:rPr lang="en-US" sz="1200" dirty="0">
                <a:solidFill>
                  <a:srgbClr val="2C2821"/>
                </a:solidFill>
                <a:latin typeface="Alice" pitchFamily="34" charset="0"/>
                <a:ea typeface="Alice" pitchFamily="34" charset="-122"/>
                <a:cs typeface="Alice" pitchFamily="34" charset="-120"/>
              </a:rPr>
              <a:t>Isolated Execution Environment</a:t>
            </a:r>
            <a:endParaRPr lang="en-US" sz="1200" dirty="0"/>
          </a:p>
        </p:txBody>
      </p:sp>
      <p:sp>
        <p:nvSpPr>
          <p:cNvPr id="10" name="Text 7"/>
          <p:cNvSpPr/>
          <p:nvPr/>
        </p:nvSpPr>
        <p:spPr>
          <a:xfrm>
            <a:off x="618173" y="9171980"/>
            <a:ext cx="4181475" cy="396240"/>
          </a:xfrm>
          <a:prstGeom prst="rect">
            <a:avLst/>
          </a:prstGeom>
          <a:noFill/>
          <a:ln/>
        </p:spPr>
        <p:txBody>
          <a:bodyPr wrap="square" lIns="0" tIns="0" rIns="0" bIns="0" rtlCol="0" anchor="t"/>
          <a:lstStyle/>
          <a:p>
            <a:pPr algn="l" indent="0" marL="0">
              <a:lnSpc>
                <a:spcPts val="1550"/>
              </a:lnSpc>
              <a:buNone/>
            </a:pPr>
            <a:r>
              <a:rPr lang="en-US" sz="950" dirty="0">
                <a:solidFill>
                  <a:srgbClr val="2C2821"/>
                </a:solidFill>
                <a:latin typeface="Lora" pitchFamily="34" charset="0"/>
                <a:ea typeface="Lora" pitchFamily="34" charset="-122"/>
                <a:cs typeface="Lora" pitchFamily="34" charset="-120"/>
              </a:rPr>
              <a:t>TEE driver switches NPU between secure and non-secure modes, protecting MMIO regions and routing interrupts appropriately</a:t>
            </a:r>
            <a:endParaRPr lang="en-US" sz="950" dirty="0"/>
          </a:p>
        </p:txBody>
      </p:sp>
      <p:sp>
        <p:nvSpPr>
          <p:cNvPr id="11" name="Shape 8"/>
          <p:cNvSpPr/>
          <p:nvPr/>
        </p:nvSpPr>
        <p:spPr>
          <a:xfrm>
            <a:off x="5062538" y="8765143"/>
            <a:ext cx="4505325" cy="942142"/>
          </a:xfrm>
          <a:prstGeom prst="roundRect">
            <a:avLst>
              <a:gd name="adj" fmla="val 7764"/>
            </a:avLst>
          </a:prstGeom>
          <a:solidFill>
            <a:srgbClr val="FCFBF8"/>
          </a:solidFill>
          <a:ln w="15240">
            <a:solidFill>
              <a:srgbClr val="D6D3CC"/>
            </a:solidFill>
            <a:prstDash val="solid"/>
          </a:ln>
        </p:spPr>
      </p:sp>
      <p:sp>
        <p:nvSpPr>
          <p:cNvPr id="12" name="Shape 9"/>
          <p:cNvSpPr/>
          <p:nvPr/>
        </p:nvSpPr>
        <p:spPr>
          <a:xfrm>
            <a:off x="5047298" y="8765143"/>
            <a:ext cx="60960" cy="942142"/>
          </a:xfrm>
          <a:prstGeom prst="roundRect">
            <a:avLst>
              <a:gd name="adj" fmla="val 30471"/>
            </a:avLst>
          </a:prstGeom>
          <a:solidFill>
            <a:srgbClr val="1B5F39"/>
          </a:solidFill>
          <a:ln/>
        </p:spPr>
      </p:sp>
      <p:sp>
        <p:nvSpPr>
          <p:cNvPr id="13" name="Text 10"/>
          <p:cNvSpPr/>
          <p:nvPr/>
        </p:nvSpPr>
        <p:spPr>
          <a:xfrm>
            <a:off x="5247323" y="8904208"/>
            <a:ext cx="1629608" cy="193477"/>
          </a:xfrm>
          <a:prstGeom prst="rect">
            <a:avLst/>
          </a:prstGeom>
          <a:noFill/>
          <a:ln/>
        </p:spPr>
        <p:txBody>
          <a:bodyPr wrap="none" lIns="0" tIns="0" rIns="0" bIns="0" rtlCol="0" anchor="t"/>
          <a:lstStyle/>
          <a:p>
            <a:pPr algn="l" indent="0" marL="0">
              <a:lnSpc>
                <a:spcPts val="1500"/>
              </a:lnSpc>
              <a:buNone/>
            </a:pPr>
            <a:r>
              <a:rPr lang="en-US" sz="1200" dirty="0">
                <a:solidFill>
                  <a:srgbClr val="2C2821"/>
                </a:solidFill>
                <a:latin typeface="Alice" pitchFamily="34" charset="0"/>
                <a:ea typeface="Alice" pitchFamily="34" charset="-122"/>
                <a:cs typeface="Alice" pitchFamily="34" charset="-120"/>
              </a:rPr>
              <a:t>Minimal TCB Extension</a:t>
            </a:r>
            <a:endParaRPr lang="en-US" sz="1200" dirty="0"/>
          </a:p>
        </p:txBody>
      </p:sp>
      <p:sp>
        <p:nvSpPr>
          <p:cNvPr id="14" name="Text 11"/>
          <p:cNvSpPr/>
          <p:nvPr/>
        </p:nvSpPr>
        <p:spPr>
          <a:xfrm>
            <a:off x="5247323" y="9171980"/>
            <a:ext cx="4181475" cy="396240"/>
          </a:xfrm>
          <a:prstGeom prst="rect">
            <a:avLst/>
          </a:prstGeom>
          <a:noFill/>
          <a:ln/>
        </p:spPr>
        <p:txBody>
          <a:bodyPr wrap="square" lIns="0" tIns="0" rIns="0" bIns="0" rtlCol="0" anchor="t"/>
          <a:lstStyle/>
          <a:p>
            <a:pPr algn="l" indent="0" marL="0">
              <a:lnSpc>
                <a:spcPts val="1550"/>
              </a:lnSpc>
              <a:buNone/>
            </a:pPr>
            <a:r>
              <a:rPr lang="en-US" sz="950" dirty="0">
                <a:solidFill>
                  <a:srgbClr val="2C2821"/>
                </a:solidFill>
                <a:latin typeface="Lora" pitchFamily="34" charset="0"/>
                <a:ea typeface="Lora" pitchFamily="34" charset="-122"/>
                <a:cs typeface="Lora" pitchFamily="34" charset="-120"/>
              </a:rPr>
              <a:t>User-mode NPU driver in TEE is confined to NPU MMIO region access only, with TZASC limiting DMA to specific regions</a:t>
            </a:r>
            <a:endParaRPr lang="en-US" sz="950" dirty="0"/>
          </a:p>
        </p:txBody>
      </p:sp>
      <p:sp>
        <p:nvSpPr>
          <p:cNvPr id="15" name="Shape 12"/>
          <p:cNvSpPr/>
          <p:nvPr/>
        </p:nvSpPr>
        <p:spPr>
          <a:xfrm>
            <a:off x="9691687" y="8765143"/>
            <a:ext cx="4505325" cy="942142"/>
          </a:xfrm>
          <a:prstGeom prst="roundRect">
            <a:avLst>
              <a:gd name="adj" fmla="val 7764"/>
            </a:avLst>
          </a:prstGeom>
          <a:solidFill>
            <a:srgbClr val="FCFBF8"/>
          </a:solidFill>
          <a:ln w="15240">
            <a:solidFill>
              <a:srgbClr val="D6D3CC"/>
            </a:solidFill>
            <a:prstDash val="solid"/>
          </a:ln>
        </p:spPr>
      </p:sp>
      <p:sp>
        <p:nvSpPr>
          <p:cNvPr id="16" name="Shape 13"/>
          <p:cNvSpPr/>
          <p:nvPr/>
        </p:nvSpPr>
        <p:spPr>
          <a:xfrm>
            <a:off x="9676448" y="8765143"/>
            <a:ext cx="60960" cy="942142"/>
          </a:xfrm>
          <a:prstGeom prst="roundRect">
            <a:avLst>
              <a:gd name="adj" fmla="val 30471"/>
            </a:avLst>
          </a:prstGeom>
          <a:solidFill>
            <a:srgbClr val="1B5F39"/>
          </a:solidFill>
          <a:ln/>
        </p:spPr>
      </p:sp>
      <p:sp>
        <p:nvSpPr>
          <p:cNvPr id="17" name="Text 14"/>
          <p:cNvSpPr/>
          <p:nvPr/>
        </p:nvSpPr>
        <p:spPr>
          <a:xfrm>
            <a:off x="9876473" y="8904208"/>
            <a:ext cx="1547932" cy="193477"/>
          </a:xfrm>
          <a:prstGeom prst="rect">
            <a:avLst/>
          </a:prstGeom>
          <a:noFill/>
          <a:ln/>
        </p:spPr>
        <p:txBody>
          <a:bodyPr wrap="none" lIns="0" tIns="0" rIns="0" bIns="0" rtlCol="0" anchor="t"/>
          <a:lstStyle/>
          <a:p>
            <a:pPr algn="l" indent="0" marL="0">
              <a:lnSpc>
                <a:spcPts val="1500"/>
              </a:lnSpc>
              <a:buNone/>
            </a:pPr>
            <a:r>
              <a:rPr lang="en-US" sz="1200" dirty="0">
                <a:solidFill>
                  <a:srgbClr val="2C2821"/>
                </a:solidFill>
                <a:latin typeface="Alice" pitchFamily="34" charset="0"/>
                <a:ea typeface="Alice" pitchFamily="34" charset="-122"/>
                <a:cs typeface="Alice" pitchFamily="34" charset="-120"/>
              </a:rPr>
              <a:t>Unified Scheduling</a:t>
            </a:r>
            <a:endParaRPr lang="en-US" sz="1200" dirty="0"/>
          </a:p>
        </p:txBody>
      </p:sp>
      <p:sp>
        <p:nvSpPr>
          <p:cNvPr id="18" name="Text 15"/>
          <p:cNvSpPr/>
          <p:nvPr/>
        </p:nvSpPr>
        <p:spPr>
          <a:xfrm>
            <a:off x="9876473" y="9171980"/>
            <a:ext cx="4181475" cy="396240"/>
          </a:xfrm>
          <a:prstGeom prst="rect">
            <a:avLst/>
          </a:prstGeom>
          <a:noFill/>
          <a:ln/>
        </p:spPr>
        <p:txBody>
          <a:bodyPr wrap="square" lIns="0" tIns="0" rIns="0" bIns="0" rtlCol="0" anchor="t"/>
          <a:lstStyle/>
          <a:p>
            <a:pPr algn="l" indent="0" marL="0">
              <a:lnSpc>
                <a:spcPts val="1550"/>
              </a:lnSpc>
              <a:buNone/>
            </a:pPr>
            <a:r>
              <a:rPr lang="en-US" sz="950" dirty="0">
                <a:solidFill>
                  <a:srgbClr val="2C2821"/>
                </a:solidFill>
                <a:latin typeface="Lora" pitchFamily="34" charset="0"/>
                <a:ea typeface="Lora" pitchFamily="34" charset="-122"/>
                <a:cs typeface="Lora" pitchFamily="34" charset="-120"/>
              </a:rPr>
              <a:t>REE driver maintains single queue for secure and non-secure jobs, delegating secure job execution to TEE driver</a:t>
            </a:r>
            <a:endParaRPr lang="en-US" sz="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535436"/>
          </a:xfrm>
          <a:prstGeom prst="rect">
            <a:avLst/>
          </a:prstGeom>
        </p:spPr>
      </p:pic>
      <p:sp>
        <p:nvSpPr>
          <p:cNvPr id="3" name="Text 0"/>
          <p:cNvSpPr/>
          <p:nvPr/>
        </p:nvSpPr>
        <p:spPr>
          <a:xfrm>
            <a:off x="709851" y="3256717"/>
            <a:ext cx="9490948" cy="633770"/>
          </a:xfrm>
          <a:prstGeom prst="rect">
            <a:avLst/>
          </a:prstGeom>
          <a:noFill/>
          <a:ln/>
        </p:spPr>
        <p:txBody>
          <a:bodyPr wrap="none" lIns="0" tIns="0" rIns="0" bIns="0" rtlCol="0" anchor="t"/>
          <a:lstStyle/>
          <a:p>
            <a:pPr algn="l" indent="0" marL="0">
              <a:lnSpc>
                <a:spcPts val="4950"/>
              </a:lnSpc>
              <a:buNone/>
            </a:pPr>
            <a:r>
              <a:rPr lang="en-US" sz="3950" dirty="0">
                <a:solidFill>
                  <a:srgbClr val="233E32"/>
                </a:solidFill>
                <a:latin typeface="Alice" pitchFamily="34" charset="0"/>
                <a:ea typeface="Alice" pitchFamily="34" charset="-122"/>
                <a:cs typeface="Alice" pitchFamily="34" charset="-120"/>
              </a:rPr>
              <a:t>Performance Results: Time-to-First-Token</a:t>
            </a:r>
            <a:endParaRPr lang="en-US" sz="3950" dirty="0"/>
          </a:p>
        </p:txBody>
      </p:sp>
      <p:sp>
        <p:nvSpPr>
          <p:cNvPr id="4" name="Text 1"/>
          <p:cNvSpPr/>
          <p:nvPr/>
        </p:nvSpPr>
        <p:spPr>
          <a:xfrm>
            <a:off x="709851" y="4296013"/>
            <a:ext cx="4234577" cy="669369"/>
          </a:xfrm>
          <a:prstGeom prst="rect">
            <a:avLst/>
          </a:prstGeom>
          <a:noFill/>
          <a:ln/>
        </p:spPr>
        <p:txBody>
          <a:bodyPr wrap="none" lIns="0" tIns="0" rIns="0" bIns="0" rtlCol="0" anchor="t"/>
          <a:lstStyle/>
          <a:p>
            <a:pPr algn="ctr" indent="0" marL="0">
              <a:lnSpc>
                <a:spcPts val="5250"/>
              </a:lnSpc>
              <a:buNone/>
            </a:pPr>
            <a:r>
              <a:rPr lang="en-US" sz="5250" dirty="0">
                <a:solidFill>
                  <a:srgbClr val="2C2821"/>
                </a:solidFill>
                <a:latin typeface="Alice" pitchFamily="34" charset="0"/>
                <a:ea typeface="Alice" pitchFamily="34" charset="-122"/>
                <a:cs typeface="Alice" pitchFamily="34" charset="-120"/>
              </a:rPr>
              <a:t>76-91%</a:t>
            </a:r>
            <a:endParaRPr lang="en-US" sz="5250" dirty="0"/>
          </a:p>
        </p:txBody>
      </p:sp>
      <p:sp>
        <p:nvSpPr>
          <p:cNvPr id="5" name="Text 2"/>
          <p:cNvSpPr/>
          <p:nvPr/>
        </p:nvSpPr>
        <p:spPr>
          <a:xfrm>
            <a:off x="1559362" y="5218748"/>
            <a:ext cx="2535436" cy="316944"/>
          </a:xfrm>
          <a:prstGeom prst="rect">
            <a:avLst/>
          </a:prstGeom>
          <a:noFill/>
          <a:ln/>
        </p:spPr>
        <p:txBody>
          <a:bodyPr wrap="none" lIns="0" tIns="0" rIns="0" bIns="0" rtlCol="0" anchor="t"/>
          <a:lstStyle/>
          <a:p>
            <a:pPr algn="ctr" indent="0" marL="0">
              <a:lnSpc>
                <a:spcPts val="2450"/>
              </a:lnSpc>
              <a:buNone/>
            </a:pPr>
            <a:r>
              <a:rPr lang="en-US" sz="1950" dirty="0">
                <a:solidFill>
                  <a:srgbClr val="2C2821"/>
                </a:solidFill>
                <a:latin typeface="Alice" pitchFamily="34" charset="0"/>
                <a:ea typeface="Alice" pitchFamily="34" charset="-122"/>
                <a:cs typeface="Alice" pitchFamily="34" charset="-120"/>
              </a:rPr>
              <a:t>TTFT Reduction</a:t>
            </a:r>
            <a:endParaRPr lang="en-US" sz="1950" dirty="0"/>
          </a:p>
        </p:txBody>
      </p:sp>
      <p:sp>
        <p:nvSpPr>
          <p:cNvPr id="6" name="Text 3"/>
          <p:cNvSpPr/>
          <p:nvPr/>
        </p:nvSpPr>
        <p:spPr>
          <a:xfrm>
            <a:off x="709851" y="5657374"/>
            <a:ext cx="4234577" cy="649129"/>
          </a:xfrm>
          <a:prstGeom prst="rect">
            <a:avLst/>
          </a:prstGeom>
          <a:noFill/>
          <a:ln/>
        </p:spPr>
        <p:txBody>
          <a:bodyPr wrap="square" lIns="0" tIns="0" rIns="0" bIns="0" rtlCol="0" anchor="t"/>
          <a:lstStyle/>
          <a:p>
            <a:pPr algn="ctr" indent="0" marL="0">
              <a:lnSpc>
                <a:spcPts val="2550"/>
              </a:lnSpc>
              <a:buNone/>
            </a:pPr>
            <a:r>
              <a:rPr lang="en-US" sz="1550" dirty="0">
                <a:solidFill>
                  <a:srgbClr val="2C2821"/>
                </a:solidFill>
                <a:latin typeface="Lora" pitchFamily="34" charset="0"/>
                <a:ea typeface="Lora" pitchFamily="34" charset="-122"/>
                <a:cs typeface="Lora" pitchFamily="34" charset="-120"/>
              </a:rPr>
              <a:t>Compared to strawman TEE baseline across all models and benchmarks</a:t>
            </a:r>
            <a:endParaRPr lang="en-US" sz="1550" dirty="0"/>
          </a:p>
        </p:txBody>
      </p:sp>
      <p:sp>
        <p:nvSpPr>
          <p:cNvPr id="7" name="Text 4"/>
          <p:cNvSpPr/>
          <p:nvPr/>
        </p:nvSpPr>
        <p:spPr>
          <a:xfrm>
            <a:off x="5197912" y="4296013"/>
            <a:ext cx="4234577" cy="669369"/>
          </a:xfrm>
          <a:prstGeom prst="rect">
            <a:avLst/>
          </a:prstGeom>
          <a:noFill/>
          <a:ln/>
        </p:spPr>
        <p:txBody>
          <a:bodyPr wrap="none" lIns="0" tIns="0" rIns="0" bIns="0" rtlCol="0" anchor="t"/>
          <a:lstStyle/>
          <a:p>
            <a:pPr algn="ctr" indent="0" marL="0">
              <a:lnSpc>
                <a:spcPts val="5250"/>
              </a:lnSpc>
              <a:buNone/>
            </a:pPr>
            <a:r>
              <a:rPr lang="en-US" sz="5250" dirty="0">
                <a:solidFill>
                  <a:srgbClr val="2C2821"/>
                </a:solidFill>
                <a:latin typeface="Alice" pitchFamily="34" charset="0"/>
                <a:ea typeface="Alice" pitchFamily="34" charset="-122"/>
                <a:cs typeface="Alice" pitchFamily="34" charset="-120"/>
              </a:rPr>
              <a:t>5-28%</a:t>
            </a:r>
            <a:endParaRPr lang="en-US" sz="5250" dirty="0"/>
          </a:p>
        </p:txBody>
      </p:sp>
      <p:sp>
        <p:nvSpPr>
          <p:cNvPr id="8" name="Text 5"/>
          <p:cNvSpPr/>
          <p:nvPr/>
        </p:nvSpPr>
        <p:spPr>
          <a:xfrm>
            <a:off x="6047423" y="5218748"/>
            <a:ext cx="2535436" cy="316944"/>
          </a:xfrm>
          <a:prstGeom prst="rect">
            <a:avLst/>
          </a:prstGeom>
          <a:noFill/>
          <a:ln/>
        </p:spPr>
        <p:txBody>
          <a:bodyPr wrap="none" lIns="0" tIns="0" rIns="0" bIns="0" rtlCol="0" anchor="t"/>
          <a:lstStyle/>
          <a:p>
            <a:pPr algn="ctr" indent="0" marL="0">
              <a:lnSpc>
                <a:spcPts val="2450"/>
              </a:lnSpc>
              <a:buNone/>
            </a:pPr>
            <a:r>
              <a:rPr lang="en-US" sz="1950" dirty="0">
                <a:solidFill>
                  <a:srgbClr val="2C2821"/>
                </a:solidFill>
                <a:latin typeface="Alice" pitchFamily="34" charset="0"/>
                <a:ea typeface="Alice" pitchFamily="34" charset="-122"/>
                <a:cs typeface="Alice" pitchFamily="34" charset="-120"/>
              </a:rPr>
              <a:t>Overhead vs. REE</a:t>
            </a:r>
            <a:endParaRPr lang="en-US" sz="1950" dirty="0"/>
          </a:p>
        </p:txBody>
      </p:sp>
      <p:sp>
        <p:nvSpPr>
          <p:cNvPr id="9" name="Text 6"/>
          <p:cNvSpPr/>
          <p:nvPr/>
        </p:nvSpPr>
        <p:spPr>
          <a:xfrm>
            <a:off x="5197912" y="5657374"/>
            <a:ext cx="4234577" cy="649129"/>
          </a:xfrm>
          <a:prstGeom prst="rect">
            <a:avLst/>
          </a:prstGeom>
          <a:noFill/>
          <a:ln/>
        </p:spPr>
        <p:txBody>
          <a:bodyPr wrap="square" lIns="0" tIns="0" rIns="0" bIns="0" rtlCol="0" anchor="t"/>
          <a:lstStyle/>
          <a:p>
            <a:pPr algn="ctr" indent="0" marL="0">
              <a:lnSpc>
                <a:spcPts val="2550"/>
              </a:lnSpc>
              <a:buNone/>
            </a:pPr>
            <a:r>
              <a:rPr lang="en-US" sz="1550" dirty="0">
                <a:solidFill>
                  <a:srgbClr val="2C2821"/>
                </a:solidFill>
                <a:latin typeface="Lora" pitchFamily="34" charset="0"/>
                <a:ea typeface="Lora" pitchFamily="34" charset="-122"/>
                <a:cs typeface="Lora" pitchFamily="34" charset="-120"/>
              </a:rPr>
              <a:t>Performance penalty compared to unprotected REE baseline with flash loading</a:t>
            </a:r>
            <a:endParaRPr lang="en-US" sz="1550" dirty="0"/>
          </a:p>
        </p:txBody>
      </p:sp>
      <p:sp>
        <p:nvSpPr>
          <p:cNvPr id="10" name="Text 7"/>
          <p:cNvSpPr/>
          <p:nvPr/>
        </p:nvSpPr>
        <p:spPr>
          <a:xfrm>
            <a:off x="9685973" y="4296013"/>
            <a:ext cx="4234577" cy="669369"/>
          </a:xfrm>
          <a:prstGeom prst="rect">
            <a:avLst/>
          </a:prstGeom>
          <a:noFill/>
          <a:ln/>
        </p:spPr>
        <p:txBody>
          <a:bodyPr wrap="none" lIns="0" tIns="0" rIns="0" bIns="0" rtlCol="0" anchor="t"/>
          <a:lstStyle/>
          <a:p>
            <a:pPr algn="ctr" indent="0" marL="0">
              <a:lnSpc>
                <a:spcPts val="5250"/>
              </a:lnSpc>
              <a:buNone/>
            </a:pPr>
            <a:r>
              <a:rPr lang="en-US" sz="5250" dirty="0">
                <a:solidFill>
                  <a:srgbClr val="2C2821"/>
                </a:solidFill>
                <a:latin typeface="Alice" pitchFamily="34" charset="0"/>
                <a:ea typeface="Alice" pitchFamily="34" charset="-122"/>
                <a:cs typeface="Alice" pitchFamily="34" charset="-120"/>
              </a:rPr>
              <a:t>12.5×</a:t>
            </a:r>
            <a:endParaRPr lang="en-US" sz="5250" dirty="0"/>
          </a:p>
        </p:txBody>
      </p:sp>
      <p:sp>
        <p:nvSpPr>
          <p:cNvPr id="11" name="Text 8"/>
          <p:cNvSpPr/>
          <p:nvPr/>
        </p:nvSpPr>
        <p:spPr>
          <a:xfrm>
            <a:off x="10535483" y="5218748"/>
            <a:ext cx="2535436" cy="316944"/>
          </a:xfrm>
          <a:prstGeom prst="rect">
            <a:avLst/>
          </a:prstGeom>
          <a:noFill/>
          <a:ln/>
        </p:spPr>
        <p:txBody>
          <a:bodyPr wrap="none" lIns="0" tIns="0" rIns="0" bIns="0" rtlCol="0" anchor="t"/>
          <a:lstStyle/>
          <a:p>
            <a:pPr algn="ctr" indent="0" marL="0">
              <a:lnSpc>
                <a:spcPts val="2450"/>
              </a:lnSpc>
              <a:buNone/>
            </a:pPr>
            <a:r>
              <a:rPr lang="en-US" sz="1950" dirty="0">
                <a:solidFill>
                  <a:srgbClr val="2C2821"/>
                </a:solidFill>
                <a:latin typeface="Alice" pitchFamily="34" charset="0"/>
                <a:ea typeface="Alice" pitchFamily="34" charset="-122"/>
                <a:cs typeface="Alice" pitchFamily="34" charset="-120"/>
              </a:rPr>
              <a:t>NPU Speedup</a:t>
            </a:r>
            <a:endParaRPr lang="en-US" sz="1950" dirty="0"/>
          </a:p>
        </p:txBody>
      </p:sp>
      <p:sp>
        <p:nvSpPr>
          <p:cNvPr id="12" name="Text 9"/>
          <p:cNvSpPr/>
          <p:nvPr/>
        </p:nvSpPr>
        <p:spPr>
          <a:xfrm>
            <a:off x="9685973" y="5657374"/>
            <a:ext cx="4234577" cy="649129"/>
          </a:xfrm>
          <a:prstGeom prst="rect">
            <a:avLst/>
          </a:prstGeom>
          <a:noFill/>
          <a:ln/>
        </p:spPr>
        <p:txBody>
          <a:bodyPr wrap="square" lIns="0" tIns="0" rIns="0" bIns="0" rtlCol="0" anchor="t"/>
          <a:lstStyle/>
          <a:p>
            <a:pPr algn="ctr" indent="0" marL="0">
              <a:lnSpc>
                <a:spcPts val="2550"/>
              </a:lnSpc>
              <a:buNone/>
            </a:pPr>
            <a:r>
              <a:rPr lang="en-US" sz="1550" dirty="0">
                <a:solidFill>
                  <a:srgbClr val="2C2821"/>
                </a:solidFill>
                <a:latin typeface="Lora" pitchFamily="34" charset="0"/>
                <a:ea typeface="Lora" pitchFamily="34" charset="-122"/>
                <a:cs typeface="Lora" pitchFamily="34" charset="-120"/>
              </a:rPr>
              <a:t>Rockchip NPU acceleration for Llama-3-8B prefill stage</a:t>
            </a:r>
            <a:endParaRPr lang="en-US" sz="1550" dirty="0"/>
          </a:p>
        </p:txBody>
      </p:sp>
      <p:sp>
        <p:nvSpPr>
          <p:cNvPr id="13" name="Text 10"/>
          <p:cNvSpPr/>
          <p:nvPr/>
        </p:nvSpPr>
        <p:spPr>
          <a:xfrm>
            <a:off x="709851" y="6534626"/>
            <a:ext cx="13210699" cy="973693"/>
          </a:xfrm>
          <a:prstGeom prst="rect">
            <a:avLst/>
          </a:prstGeom>
          <a:noFill/>
          <a:ln/>
        </p:spPr>
        <p:txBody>
          <a:bodyPr wrap="square" lIns="0" tIns="0" rIns="0" bIns="0" rtlCol="0" anchor="t"/>
          <a:lstStyle/>
          <a:p>
            <a:pPr algn="l" indent="0" marL="0">
              <a:lnSpc>
                <a:spcPts val="2550"/>
              </a:lnSpc>
              <a:buNone/>
            </a:pPr>
            <a:r>
              <a:rPr lang="en-US" sz="1550" dirty="0">
                <a:solidFill>
                  <a:srgbClr val="2C2821"/>
                </a:solidFill>
                <a:latin typeface="Lora" pitchFamily="34" charset="0"/>
                <a:ea typeface="Lora" pitchFamily="34" charset="-122"/>
                <a:cs typeface="Lora" pitchFamily="34" charset="-120"/>
              </a:rPr>
              <a:t>TZ-LLM achieves dramatic reductions in startup time through pipelined restoration, NPU support, and checkpoint/restoration mechanisms. The system successfully hides parameter loading overhead under computation time, particularly for medium and long prompts.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53427" y="591979"/>
            <a:ext cx="9108638" cy="672703"/>
          </a:xfrm>
          <a:prstGeom prst="rect">
            <a:avLst/>
          </a:prstGeom>
          <a:noFill/>
          <a:ln/>
        </p:spPr>
        <p:txBody>
          <a:bodyPr wrap="none" lIns="0" tIns="0" rIns="0" bIns="0" rtlCol="0" anchor="t"/>
          <a:lstStyle/>
          <a:p>
            <a:pPr algn="l" indent="0" marL="0">
              <a:lnSpc>
                <a:spcPts val="5250"/>
              </a:lnSpc>
              <a:buNone/>
            </a:pPr>
            <a:r>
              <a:rPr lang="en-US" sz="4200" dirty="0">
                <a:solidFill>
                  <a:srgbClr val="233E32"/>
                </a:solidFill>
                <a:latin typeface="Alice" pitchFamily="34" charset="0"/>
                <a:ea typeface="Alice" pitchFamily="34" charset="-122"/>
                <a:cs typeface="Alice" pitchFamily="34" charset="-120"/>
              </a:rPr>
              <a:t>Performance Results: Decoding Speed</a:t>
            </a:r>
            <a:endParaRPr lang="en-US" sz="4200" dirty="0"/>
          </a:p>
        </p:txBody>
      </p:sp>
      <p:sp>
        <p:nvSpPr>
          <p:cNvPr id="3" name="Text 1"/>
          <p:cNvSpPr/>
          <p:nvPr/>
        </p:nvSpPr>
        <p:spPr>
          <a:xfrm>
            <a:off x="753427" y="1802844"/>
            <a:ext cx="4504134" cy="403622"/>
          </a:xfrm>
          <a:prstGeom prst="rect">
            <a:avLst/>
          </a:prstGeom>
          <a:noFill/>
          <a:ln/>
        </p:spPr>
        <p:txBody>
          <a:bodyPr wrap="none" lIns="0" tIns="0" rIns="0" bIns="0" rtlCol="0" anchor="t"/>
          <a:lstStyle/>
          <a:p>
            <a:pPr algn="l" indent="0" marL="0">
              <a:lnSpc>
                <a:spcPts val="3150"/>
              </a:lnSpc>
              <a:buNone/>
            </a:pPr>
            <a:r>
              <a:rPr lang="en-US" sz="2500" dirty="0">
                <a:solidFill>
                  <a:srgbClr val="233E32"/>
                </a:solidFill>
                <a:latin typeface="Alice" pitchFamily="34" charset="0"/>
                <a:ea typeface="Alice" pitchFamily="34" charset="-122"/>
                <a:cs typeface="Alice" pitchFamily="34" charset="-120"/>
              </a:rPr>
              <a:t>Token Generation Performance</a:t>
            </a:r>
            <a:endParaRPr lang="en-US" sz="2500" dirty="0"/>
          </a:p>
        </p:txBody>
      </p:sp>
      <p:sp>
        <p:nvSpPr>
          <p:cNvPr id="4" name="Text 2"/>
          <p:cNvSpPr/>
          <p:nvPr/>
        </p:nvSpPr>
        <p:spPr>
          <a:xfrm>
            <a:off x="753427" y="2421731"/>
            <a:ext cx="7664053" cy="1032986"/>
          </a:xfrm>
          <a:prstGeom prst="rect">
            <a:avLst/>
          </a:prstGeom>
          <a:noFill/>
          <a:ln/>
        </p:spPr>
        <p:txBody>
          <a:bodyPr wrap="square" lIns="0" tIns="0" rIns="0" bIns="0" rtlCol="0" anchor="t"/>
          <a:lstStyle/>
          <a:p>
            <a:pPr algn="l" indent="0" marL="0">
              <a:lnSpc>
                <a:spcPts val="2700"/>
              </a:lnSpc>
              <a:buNone/>
            </a:pPr>
            <a:r>
              <a:rPr lang="en-US" sz="1650" dirty="0">
                <a:solidFill>
                  <a:srgbClr val="2C2821"/>
                </a:solidFill>
                <a:latin typeface="Lora" pitchFamily="34" charset="0"/>
                <a:ea typeface="Lora" pitchFamily="34" charset="-122"/>
                <a:cs typeface="Lora" pitchFamily="34" charset="-120"/>
              </a:rPr>
              <a:t>During the decoding phase, TZ-LLM demonstrates consistent performance improvements over the strawman baseline while maintaining minimal overhead compared to the REE baseline.</a:t>
            </a:r>
            <a:endParaRPr lang="en-US" sz="1650" dirty="0"/>
          </a:p>
        </p:txBody>
      </p:sp>
      <p:sp>
        <p:nvSpPr>
          <p:cNvPr id="5" name="Text 3"/>
          <p:cNvSpPr/>
          <p:nvPr/>
        </p:nvSpPr>
        <p:spPr>
          <a:xfrm>
            <a:off x="753427" y="3648432"/>
            <a:ext cx="7664053" cy="344329"/>
          </a:xfrm>
          <a:prstGeom prst="rect">
            <a:avLst/>
          </a:prstGeom>
          <a:noFill/>
          <a:ln/>
        </p:spPr>
        <p:txBody>
          <a:bodyPr wrap="none" lIns="0" tIns="0" rIns="0" bIns="0" rtlCol="0" anchor="t"/>
          <a:lstStyle/>
          <a:p>
            <a:pPr algn="l" marL="342900" indent="-342900">
              <a:lnSpc>
                <a:spcPts val="2700"/>
              </a:lnSpc>
              <a:buSzPct val="100000"/>
              <a:buChar char="•"/>
            </a:pPr>
            <a:r>
              <a:rPr lang="en-US" sz="1650" b="1" dirty="0">
                <a:solidFill>
                  <a:srgbClr val="2C2821"/>
                </a:solidFill>
                <a:latin typeface="Lora" pitchFamily="34" charset="0"/>
                <a:ea typeface="Lora" pitchFamily="34" charset="-122"/>
                <a:cs typeface="Lora" pitchFamily="34" charset="-120"/>
              </a:rPr>
              <a:t>0.9-23.2%</a:t>
            </a:r>
            <a:pPr algn="l" indent="0" marL="0">
              <a:lnSpc>
                <a:spcPts val="2700"/>
              </a:lnSpc>
              <a:buNone/>
            </a:pPr>
            <a:r>
              <a:rPr lang="en-US" sz="1650" dirty="0">
                <a:solidFill>
                  <a:srgbClr val="2C2821"/>
                </a:solidFill>
                <a:latin typeface="Lora" pitchFamily="34" charset="0"/>
                <a:ea typeface="Lora" pitchFamily="34" charset="-122"/>
                <a:cs typeface="Lora" pitchFamily="34" charset="-120"/>
              </a:rPr>
              <a:t> improvement over strawman baseline with NPU support</a:t>
            </a:r>
            <a:endParaRPr lang="en-US" sz="1650" dirty="0"/>
          </a:p>
        </p:txBody>
      </p:sp>
      <p:sp>
        <p:nvSpPr>
          <p:cNvPr id="6" name="Text 4"/>
          <p:cNvSpPr/>
          <p:nvPr/>
        </p:nvSpPr>
        <p:spPr>
          <a:xfrm>
            <a:off x="753427" y="4068008"/>
            <a:ext cx="7664053" cy="688658"/>
          </a:xfrm>
          <a:prstGeom prst="rect">
            <a:avLst/>
          </a:prstGeom>
          <a:noFill/>
          <a:ln/>
        </p:spPr>
        <p:txBody>
          <a:bodyPr wrap="square" lIns="0" tIns="0" rIns="0" bIns="0" rtlCol="0" anchor="t"/>
          <a:lstStyle/>
          <a:p>
            <a:pPr algn="l" marL="342900" indent="-342900">
              <a:lnSpc>
                <a:spcPts val="2700"/>
              </a:lnSpc>
              <a:buSzPct val="100000"/>
              <a:buChar char="•"/>
            </a:pPr>
            <a:r>
              <a:rPr lang="en-US" sz="1650" b="1" dirty="0">
                <a:solidFill>
                  <a:srgbClr val="2C2821"/>
                </a:solidFill>
                <a:latin typeface="Lora" pitchFamily="34" charset="0"/>
                <a:ea typeface="Lora" pitchFamily="34" charset="-122"/>
                <a:cs typeface="Lora" pitchFamily="34" charset="-120"/>
              </a:rPr>
              <a:t>1.3-4.9%</a:t>
            </a:r>
            <a:pPr algn="l" indent="0" marL="0">
              <a:lnSpc>
                <a:spcPts val="2700"/>
              </a:lnSpc>
              <a:buNone/>
            </a:pPr>
            <a:r>
              <a:rPr lang="en-US" sz="1650" dirty="0">
                <a:solidFill>
                  <a:srgbClr val="2C2821"/>
                </a:solidFill>
                <a:latin typeface="Lora" pitchFamily="34" charset="0"/>
                <a:ea typeface="Lora" pitchFamily="34" charset="-122"/>
                <a:cs typeface="Lora" pitchFamily="34" charset="-120"/>
              </a:rPr>
              <a:t> slowdown compared to REE baseline due to driver communication</a:t>
            </a:r>
            <a:endParaRPr lang="en-US" sz="1650" dirty="0"/>
          </a:p>
        </p:txBody>
      </p:sp>
      <p:sp>
        <p:nvSpPr>
          <p:cNvPr id="7" name="Text 5"/>
          <p:cNvSpPr/>
          <p:nvPr/>
        </p:nvSpPr>
        <p:spPr>
          <a:xfrm>
            <a:off x="753427" y="4831913"/>
            <a:ext cx="7664053" cy="688658"/>
          </a:xfrm>
          <a:prstGeom prst="rect">
            <a:avLst/>
          </a:prstGeom>
          <a:noFill/>
          <a:ln/>
        </p:spPr>
        <p:txBody>
          <a:bodyPr wrap="square" lIns="0" tIns="0" rIns="0" bIns="0" rtlCol="0" anchor="t"/>
          <a:lstStyle/>
          <a:p>
            <a:pPr algn="l" marL="342900" indent="-342900">
              <a:lnSpc>
                <a:spcPts val="2700"/>
              </a:lnSpc>
              <a:buSzPct val="100000"/>
              <a:buChar char="•"/>
            </a:pPr>
            <a:r>
              <a:rPr lang="en-US" sz="1650" dirty="0">
                <a:solidFill>
                  <a:srgbClr val="2C2821"/>
                </a:solidFill>
                <a:latin typeface="Lora" pitchFamily="34" charset="0"/>
                <a:ea typeface="Lora" pitchFamily="34" charset="-122"/>
                <a:cs typeface="Lora" pitchFamily="34" charset="-120"/>
              </a:rPr>
              <a:t>Overhead decreases for larger models due to longer NPU computation time</a:t>
            </a:r>
            <a:endParaRPr lang="en-US" sz="1650" dirty="0"/>
          </a:p>
        </p:txBody>
      </p:sp>
      <p:pic>
        <p:nvPicPr>
          <p:cNvPr id="8" name="Image 0" descr="preencoded.png">    </p:cNvPr>
          <p:cNvPicPr>
            <a:picLocks noChangeAspect="1"/>
          </p:cNvPicPr>
          <p:nvPr/>
        </p:nvPicPr>
        <p:blipFill>
          <a:blip r:embed="rId1"/>
          <a:stretch>
            <a:fillRect/>
          </a:stretch>
        </p:blipFill>
        <p:spPr>
          <a:xfrm>
            <a:off x="8950166" y="1829753"/>
            <a:ext cx="4934307" cy="4934307"/>
          </a:xfrm>
          <a:prstGeom prst="rect">
            <a:avLst/>
          </a:prstGeom>
        </p:spPr>
      </p:pic>
      <p:sp>
        <p:nvSpPr>
          <p:cNvPr id="9" name="Text 6"/>
          <p:cNvSpPr/>
          <p:nvPr/>
        </p:nvSpPr>
        <p:spPr>
          <a:xfrm>
            <a:off x="753427" y="7248406"/>
            <a:ext cx="13123545" cy="688658"/>
          </a:xfrm>
          <a:prstGeom prst="rect">
            <a:avLst/>
          </a:prstGeom>
          <a:noFill/>
          <a:ln/>
        </p:spPr>
        <p:txBody>
          <a:bodyPr wrap="square" lIns="0" tIns="0" rIns="0" bIns="0" rtlCol="0" anchor="t"/>
          <a:lstStyle/>
          <a:p>
            <a:pPr algn="l" indent="0" marL="0">
              <a:lnSpc>
                <a:spcPts val="2700"/>
              </a:lnSpc>
              <a:buNone/>
            </a:pPr>
            <a:r>
              <a:rPr lang="en-US" sz="1650" dirty="0">
                <a:solidFill>
                  <a:srgbClr val="2C2821"/>
                </a:solidFill>
                <a:latin typeface="Lora" pitchFamily="34" charset="0"/>
                <a:ea typeface="Lora" pitchFamily="34" charset="-122"/>
                <a:cs typeface="Lora" pitchFamily="34" charset="-120"/>
              </a:rPr>
              <a:t>The modest gains compared to prefill stage reflect the single-batch computation pattern of decoding, which cannot fully utilize NPU computation power. However, the security guarantees come with acceptable performance trade-offs.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387435"/>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233E32"/>
                </a:solidFill>
                <a:latin typeface="Alice" pitchFamily="34" charset="0"/>
                <a:ea typeface="Alice" pitchFamily="34" charset="-122"/>
                <a:cs typeface="Alice" pitchFamily="34" charset="-120"/>
              </a:rPr>
              <a:t>Security Guarantees</a:t>
            </a:r>
            <a:endParaRPr lang="en-US" sz="4450" dirty="0"/>
          </a:p>
        </p:txBody>
      </p:sp>
      <p:sp>
        <p:nvSpPr>
          <p:cNvPr id="3" name="Shape 1"/>
          <p:cNvSpPr/>
          <p:nvPr/>
        </p:nvSpPr>
        <p:spPr>
          <a:xfrm>
            <a:off x="793790" y="2549843"/>
            <a:ext cx="6407944" cy="2032754"/>
          </a:xfrm>
          <a:prstGeom prst="roundRect">
            <a:avLst>
              <a:gd name="adj" fmla="val 1674"/>
            </a:avLst>
          </a:prstGeom>
          <a:solidFill>
            <a:srgbClr val="F0EDE6"/>
          </a:solidFill>
          <a:ln/>
        </p:spPr>
      </p:sp>
      <p:sp>
        <p:nvSpPr>
          <p:cNvPr id="4" name="Text 2"/>
          <p:cNvSpPr/>
          <p:nvPr/>
        </p:nvSpPr>
        <p:spPr>
          <a:xfrm>
            <a:off x="1020604" y="2776657"/>
            <a:ext cx="3101578"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Direct Access Protection</a:t>
            </a:r>
            <a:endParaRPr lang="en-US" sz="2200" dirty="0"/>
          </a:p>
        </p:txBody>
      </p:sp>
      <p:sp>
        <p:nvSpPr>
          <p:cNvPr id="5" name="Text 3"/>
          <p:cNvSpPr/>
          <p:nvPr/>
        </p:nvSpPr>
        <p:spPr>
          <a:xfrm>
            <a:off x="1020604" y="3267075"/>
            <a:ext cx="5954316"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TZASC hardware blocks REE attempts to access plaintext parameters in secure memory. Model files encrypted with hardware-protected TEE keys.</a:t>
            </a:r>
            <a:endParaRPr lang="en-US" sz="1750" dirty="0"/>
          </a:p>
        </p:txBody>
      </p:sp>
      <p:sp>
        <p:nvSpPr>
          <p:cNvPr id="6" name="Shape 4"/>
          <p:cNvSpPr/>
          <p:nvPr/>
        </p:nvSpPr>
        <p:spPr>
          <a:xfrm>
            <a:off x="7428548" y="2549843"/>
            <a:ext cx="6408063" cy="2032754"/>
          </a:xfrm>
          <a:prstGeom prst="roundRect">
            <a:avLst>
              <a:gd name="adj" fmla="val 1674"/>
            </a:avLst>
          </a:prstGeom>
          <a:solidFill>
            <a:srgbClr val="F0EDE6"/>
          </a:solidFill>
          <a:ln/>
        </p:spPr>
      </p:sp>
      <p:sp>
        <p:nvSpPr>
          <p:cNvPr id="7" name="Text 5"/>
          <p:cNvSpPr/>
          <p:nvPr/>
        </p:nvSpPr>
        <p:spPr>
          <a:xfrm>
            <a:off x="7655362" y="2776657"/>
            <a:ext cx="2990969"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DMA Attack Prevention</a:t>
            </a:r>
            <a:endParaRPr lang="en-US" sz="2200" dirty="0"/>
          </a:p>
        </p:txBody>
      </p:sp>
      <p:sp>
        <p:nvSpPr>
          <p:cNvPr id="8" name="Text 6"/>
          <p:cNvSpPr/>
          <p:nvPr/>
        </p:nvSpPr>
        <p:spPr>
          <a:xfrm>
            <a:off x="7655362" y="3267075"/>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TZPC isolates NPU MMIO interface. TZASC rejects untrusted device access. TEE driver validates all NPU jobs before execution.</a:t>
            </a:r>
            <a:endParaRPr lang="en-US" sz="1750" dirty="0"/>
          </a:p>
        </p:txBody>
      </p:sp>
      <p:sp>
        <p:nvSpPr>
          <p:cNvPr id="9" name="Shape 7"/>
          <p:cNvSpPr/>
          <p:nvPr/>
        </p:nvSpPr>
        <p:spPr>
          <a:xfrm>
            <a:off x="793790" y="4809411"/>
            <a:ext cx="6407944" cy="2032754"/>
          </a:xfrm>
          <a:prstGeom prst="roundRect">
            <a:avLst>
              <a:gd name="adj" fmla="val 1674"/>
            </a:avLst>
          </a:prstGeom>
          <a:solidFill>
            <a:srgbClr val="F0EDE6"/>
          </a:solidFill>
          <a:ln/>
        </p:spPr>
      </p:sp>
      <p:sp>
        <p:nvSpPr>
          <p:cNvPr id="10" name="Text 8"/>
          <p:cNvSpPr/>
          <p:nvPr/>
        </p:nvSpPr>
        <p:spPr>
          <a:xfrm>
            <a:off x="1020604" y="503622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Iago Attack Mitigation</a:t>
            </a:r>
            <a:endParaRPr lang="en-US" sz="2200" dirty="0"/>
          </a:p>
        </p:txBody>
      </p:sp>
      <p:sp>
        <p:nvSpPr>
          <p:cNvPr id="11" name="Text 9"/>
          <p:cNvSpPr/>
          <p:nvPr/>
        </p:nvSpPr>
        <p:spPr>
          <a:xfrm>
            <a:off x="1020604" y="5526643"/>
            <a:ext cx="5954316"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Validates memory address contiguity, NPU job authorization, model loading checksums, and thread synchronization primitives.</a:t>
            </a:r>
            <a:endParaRPr lang="en-US" sz="1750" dirty="0"/>
          </a:p>
        </p:txBody>
      </p:sp>
      <p:sp>
        <p:nvSpPr>
          <p:cNvPr id="12" name="Shape 10"/>
          <p:cNvSpPr/>
          <p:nvPr/>
        </p:nvSpPr>
        <p:spPr>
          <a:xfrm>
            <a:off x="7428548" y="4809411"/>
            <a:ext cx="6408063" cy="2032754"/>
          </a:xfrm>
          <a:prstGeom prst="roundRect">
            <a:avLst>
              <a:gd name="adj" fmla="val 1674"/>
            </a:avLst>
          </a:prstGeom>
          <a:solidFill>
            <a:srgbClr val="F0EDE6"/>
          </a:solidFill>
          <a:ln/>
        </p:spPr>
      </p:sp>
      <p:sp>
        <p:nvSpPr>
          <p:cNvPr id="13" name="Text 11"/>
          <p:cNvSpPr/>
          <p:nvPr/>
        </p:nvSpPr>
        <p:spPr>
          <a:xfrm>
            <a:off x="7655362" y="5036225"/>
            <a:ext cx="3024426" cy="354330"/>
          </a:xfrm>
          <a:prstGeom prst="rect">
            <a:avLst/>
          </a:prstGeom>
          <a:noFill/>
          <a:ln/>
        </p:spPr>
        <p:txBody>
          <a:bodyPr wrap="none" lIns="0" tIns="0" rIns="0" bIns="0" rtlCol="0" anchor="t"/>
          <a:lstStyle/>
          <a:p>
            <a:pPr algn="l" indent="0" marL="0">
              <a:lnSpc>
                <a:spcPts val="2750"/>
              </a:lnSpc>
              <a:buNone/>
            </a:pPr>
            <a:r>
              <a:rPr lang="en-US" sz="2200" dirty="0">
                <a:solidFill>
                  <a:srgbClr val="2C2821"/>
                </a:solidFill>
                <a:latin typeface="Alice" pitchFamily="34" charset="0"/>
                <a:ea typeface="Alice" pitchFamily="34" charset="-122"/>
                <a:cs typeface="Alice" pitchFamily="34" charset="-120"/>
              </a:rPr>
              <a:t>Minimal System Impact</a:t>
            </a:r>
            <a:endParaRPr lang="en-US" sz="2200" dirty="0"/>
          </a:p>
        </p:txBody>
      </p:sp>
      <p:sp>
        <p:nvSpPr>
          <p:cNvPr id="14" name="Text 12"/>
          <p:cNvSpPr/>
          <p:nvPr/>
        </p:nvSpPr>
        <p:spPr>
          <a:xfrm>
            <a:off x="7655362" y="5526643"/>
            <a:ext cx="5954435" cy="1088708"/>
          </a:xfrm>
          <a:prstGeom prst="rect">
            <a:avLst/>
          </a:prstGeom>
          <a:noFill/>
          <a:ln/>
        </p:spPr>
        <p:txBody>
          <a:bodyPr wrap="square" lIns="0" tIns="0" rIns="0" bIns="0" rtlCol="0" anchor="t"/>
          <a:lstStyle/>
          <a:p>
            <a:pPr algn="l" indent="0" marL="0">
              <a:lnSpc>
                <a:spcPts val="2850"/>
              </a:lnSpc>
              <a:buNone/>
            </a:pPr>
            <a:r>
              <a:rPr lang="en-US" sz="1750" dirty="0">
                <a:solidFill>
                  <a:srgbClr val="2C2821"/>
                </a:solidFill>
                <a:latin typeface="Lora" pitchFamily="34" charset="0"/>
                <a:ea typeface="Lora" pitchFamily="34" charset="-122"/>
                <a:cs typeface="Lora" pitchFamily="34" charset="-120"/>
              </a:rPr>
              <a:t>Only ~100 LoC modifications to privileged TEE OS. User-mode NPU driver with strict address space isolation from other TAs.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2025-12-09T07:27:53Z</dcterms:created>
  <dcterms:modified xsi:type="dcterms:W3CDTF">2025-12-09T07:27:53Z</dcterms:modified>
</cp:coreProperties>
</file>